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4" r:id="rId2"/>
    <p:sldId id="265" r:id="rId3"/>
    <p:sldId id="266" r:id="rId4"/>
    <p:sldId id="3457" r:id="rId5"/>
    <p:sldId id="3529" r:id="rId6"/>
    <p:sldId id="3531" r:id="rId7"/>
    <p:sldId id="3530" r:id="rId8"/>
    <p:sldId id="3509" r:id="rId9"/>
    <p:sldId id="963" r:id="rId10"/>
    <p:sldId id="3522" r:id="rId11"/>
    <p:sldId id="3514" r:id="rId12"/>
    <p:sldId id="435" r:id="rId13"/>
    <p:sldId id="3533" r:id="rId14"/>
    <p:sldId id="3521" r:id="rId15"/>
    <p:sldId id="258" r:id="rId16"/>
    <p:sldId id="262" r:id="rId17"/>
    <p:sldId id="261" r:id="rId18"/>
    <p:sldId id="3476" r:id="rId19"/>
    <p:sldId id="3534" r:id="rId20"/>
    <p:sldId id="353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142E"/>
    <a:srgbClr val="C19800"/>
    <a:srgbClr val="C5A12C"/>
    <a:srgbClr val="1C65A5"/>
    <a:srgbClr val="902029"/>
    <a:srgbClr val="C5152F"/>
    <a:srgbClr val="0391BD"/>
    <a:srgbClr val="007500"/>
    <a:srgbClr val="3AB54A"/>
    <a:srgbClr val="C51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19"/>
    <p:restoredTop sz="96327"/>
  </p:normalViewPr>
  <p:slideViewPr>
    <p:cSldViewPr snapToGrid="0" showGuides="1">
      <p:cViewPr varScale="1">
        <p:scale>
          <a:sx n="124" d="100"/>
          <a:sy n="124" d="100"/>
        </p:scale>
        <p:origin x="1152" y="168"/>
      </p:cViewPr>
      <p:guideLst>
        <p:guide orient="horz" pos="2160"/>
        <p:guide pos="3840"/>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18159-E4C5-D940-BED3-E7F40BE25F3E}"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7EEC5-B760-D142-81B4-4B38538B9E48}" type="slidenum">
              <a:rPr lang="en-US" smtClean="0"/>
              <a:t>‹#›</a:t>
            </a:fld>
            <a:endParaRPr lang="en-US"/>
          </a:p>
        </p:txBody>
      </p:sp>
    </p:spTree>
    <p:extLst>
      <p:ext uri="{BB962C8B-B14F-4D97-AF65-F5344CB8AC3E}">
        <p14:creationId xmlns:p14="http://schemas.microsoft.com/office/powerpoint/2010/main" val="42546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33840D-ECD1-414F-BD32-5866D4DB91EA}" type="slidenum">
              <a:rPr lang="en-GB" smtClean="0"/>
              <a:t>4</a:t>
            </a:fld>
            <a:endParaRPr lang="en-GB"/>
          </a:p>
        </p:txBody>
      </p:sp>
    </p:spTree>
    <p:extLst>
      <p:ext uri="{BB962C8B-B14F-4D97-AF65-F5344CB8AC3E}">
        <p14:creationId xmlns:p14="http://schemas.microsoft.com/office/powerpoint/2010/main" val="1221270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6FD3D90C-2601-6649-B091-160C521B0B6D}" type="slidenum">
              <a:rPr lang="en-US" smtClean="0"/>
              <a:pPr/>
              <a:t>8</a:t>
            </a:fld>
            <a:endParaRPr lang="en-US"/>
          </a:p>
        </p:txBody>
      </p:sp>
    </p:spTree>
    <p:extLst>
      <p:ext uri="{BB962C8B-B14F-4D97-AF65-F5344CB8AC3E}">
        <p14:creationId xmlns:p14="http://schemas.microsoft.com/office/powerpoint/2010/main" val="657919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D3D90C-2601-6649-B091-160C521B0B6D}" type="slidenum">
              <a:rPr lang="en-US" smtClean="0"/>
              <a:pPr/>
              <a:t>9</a:t>
            </a:fld>
            <a:endParaRPr lang="en-US"/>
          </a:p>
        </p:txBody>
      </p:sp>
    </p:spTree>
    <p:extLst>
      <p:ext uri="{BB962C8B-B14F-4D97-AF65-F5344CB8AC3E}">
        <p14:creationId xmlns:p14="http://schemas.microsoft.com/office/powerpoint/2010/main" val="463923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Now to the exciting bit – the board has been designed and built and is ready to distribute to partners! All on schedule </a:t>
            </a:r>
            <a:r>
              <a:rPr lang="en-US" sz="1800" b="0" i="0" u="none" strike="noStrike" err="1">
                <a:solidFill>
                  <a:srgbClr val="000000"/>
                </a:solidFill>
                <a:effectLst/>
                <a:latin typeface="Calibri" panose="020F0502020204030204" pitchFamily="34" charset="0"/>
              </a:rPr>
              <a:t>etc</a:t>
            </a:r>
            <a:r>
              <a:rPr lang="en-US" sz="1800" b="0" i="0" u="none" strike="noStrike">
                <a:solidFill>
                  <a:srgbClr val="000000"/>
                </a:solidFill>
                <a:effectLst/>
                <a:latin typeface="Calibri" panose="020F0502020204030204" pitchFamily="34" charset="0"/>
              </a:rPr>
              <a:t> </a:t>
            </a:r>
            <a:r>
              <a:rPr lang="en-US" sz="1800" b="0" i="0" u="none" strike="noStrike" err="1">
                <a:solidFill>
                  <a:srgbClr val="000000"/>
                </a:solidFill>
                <a:effectLst/>
                <a:latin typeface="Calibri" panose="020F0502020204030204" pitchFamily="34" charset="0"/>
              </a:rPr>
              <a:t>etc</a:t>
            </a:r>
            <a:r>
              <a:rPr lang="en-US" sz="1800" b="0" i="0" u="none" strike="noStrike">
                <a:solidFill>
                  <a:srgbClr val="000000"/>
                </a:solidFill>
                <a:effectLst/>
                <a:latin typeface="Calibri" panose="020F0502020204030204" pitchFamily="34" charset="0"/>
              </a:rPr>
              <a:t> firing up Windows, Ubuntu and other Oss.</a:t>
            </a:r>
            <a:r>
              <a:rPr lang="en-US" sz="1800" b="0" i="0">
                <a:solidFill>
                  <a:srgbClr val="444444"/>
                </a:solidFill>
                <a:effectLst/>
                <a:latin typeface="Calibri" panose="020F0502020204030204" pitchFamily="34" charset="0"/>
              </a:rPr>
              <a:t>​</a:t>
            </a:r>
          </a:p>
          <a:p>
            <a:pPr algn="l" rtl="0" fontAlgn="base"/>
            <a:endParaRPr lang="en-US" sz="1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Announcement on 20</a:t>
            </a:r>
            <a:r>
              <a:rPr lang="en-US" sz="1800" b="0" i="0" baseline="30000">
                <a:solidFill>
                  <a:srgbClr val="444444"/>
                </a:solidFill>
                <a:effectLst/>
                <a:latin typeface="Calibri" panose="020F0502020204030204" pitchFamily="34" charset="0"/>
              </a:rPr>
              <a:t>th</a:t>
            </a:r>
            <a:r>
              <a:rPr lang="en-US" sz="1800" b="0" i="0">
                <a:solidFill>
                  <a:srgbClr val="444444"/>
                </a:solidFill>
                <a:effectLst/>
                <a:latin typeface="Calibri" panose="020F0502020204030204" pitchFamily="34" charset="0"/>
              </a:rPr>
              <a:t> Jan</a:t>
            </a:r>
            <a:endParaRPr lang="en-US"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pPr algn="l" rtl="0" fontAlgn="base"/>
            <a:r>
              <a:rPr lang="en-US" sz="1800" b="0" i="0" u="none" strike="noStrike">
                <a:solidFill>
                  <a:srgbClr val="000000"/>
                </a:solidFill>
                <a:effectLst/>
                <a:latin typeface="Calibri" panose="020F0502020204030204" pitchFamily="34" charset="0"/>
              </a:rPr>
              <a:t>[The Morello Board is delivered in an ATX case, just need to plug in the power lead, connect an HDMI monitor, USB connection to host system for debug and a mass storage device] </a:t>
            </a:r>
            <a:r>
              <a:rPr lang="en-US" sz="1800" b="0" i="0">
                <a:solidFill>
                  <a:srgbClr val="444444"/>
                </a:solidFill>
                <a:effectLst/>
                <a:latin typeface="Calibri" panose="020F0502020204030204" pitchFamily="34" charset="0"/>
              </a:rPr>
              <a:t>​</a:t>
            </a:r>
            <a:endParaRPr lang="en-US" b="0" i="0">
              <a:solidFill>
                <a:srgbClr val="444444"/>
              </a:solidFill>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B16354E-6974-4833-AB87-3220A0835E84}"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6885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93804D-E495-DB72-FF7F-A3175B71ACCD}"/>
              </a:ext>
            </a:extLst>
          </p:cNvPr>
          <p:cNvSpPr/>
          <p:nvPr userDrawn="1"/>
        </p:nvSpPr>
        <p:spPr>
          <a:xfrm>
            <a:off x="0" y="-1"/>
            <a:ext cx="4648200" cy="6869075"/>
          </a:xfrm>
          <a:prstGeom prst="rect">
            <a:avLst/>
          </a:prstGeom>
          <a:solidFill>
            <a:schemeClr val="bg1"/>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a16="http://schemas.microsoft.com/office/drawing/2014/main" id="{702D59F9-2F81-E0EB-BFA6-8299672C2BDB}"/>
              </a:ext>
            </a:extLst>
          </p:cNvPr>
          <p:cNvGrpSpPr/>
          <p:nvPr userDrawn="1"/>
        </p:nvGrpSpPr>
        <p:grpSpPr>
          <a:xfrm>
            <a:off x="0" y="3922097"/>
            <a:ext cx="2073820" cy="3021361"/>
            <a:chOff x="-9620" y="0"/>
            <a:chExt cx="2704134" cy="3939670"/>
          </a:xfrm>
        </p:grpSpPr>
        <p:pic>
          <p:nvPicPr>
            <p:cNvPr id="12" name="Graphic 11">
              <a:extLst>
                <a:ext uri="{FF2B5EF4-FFF2-40B4-BE49-F238E27FC236}">
                  <a16:creationId xmlns:a16="http://schemas.microsoft.com/office/drawing/2014/main" id="{B52E0A8D-E287-451A-B5AC-E52734A2C9F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505" t="11049" r="14505" b="11049"/>
            <a:stretch/>
          </p:blipFill>
          <p:spPr>
            <a:xfrm>
              <a:off x="-9620" y="0"/>
              <a:ext cx="2704134" cy="2940748"/>
            </a:xfrm>
            <a:prstGeom prst="rect">
              <a:avLst/>
            </a:prstGeom>
          </p:spPr>
        </p:pic>
        <p:pic>
          <p:nvPicPr>
            <p:cNvPr id="13" name="Graphic 12">
              <a:extLst>
                <a:ext uri="{FF2B5EF4-FFF2-40B4-BE49-F238E27FC236}">
                  <a16:creationId xmlns:a16="http://schemas.microsoft.com/office/drawing/2014/main" id="{BF299FD6-F4F2-0291-834C-160C56F374F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82" y="2726968"/>
              <a:ext cx="2699496" cy="1212702"/>
            </a:xfrm>
            <a:prstGeom prst="rect">
              <a:avLst/>
            </a:prstGeom>
          </p:spPr>
        </p:pic>
      </p:grpSp>
      <p:sp>
        <p:nvSpPr>
          <p:cNvPr id="7" name="Rectangle 6">
            <a:extLst>
              <a:ext uri="{FF2B5EF4-FFF2-40B4-BE49-F238E27FC236}">
                <a16:creationId xmlns:a16="http://schemas.microsoft.com/office/drawing/2014/main" id="{B1E49F4B-9C84-04C1-67E4-90386B3FFD5E}"/>
              </a:ext>
            </a:extLst>
          </p:cNvPr>
          <p:cNvSpPr/>
          <p:nvPr userDrawn="1"/>
        </p:nvSpPr>
        <p:spPr>
          <a:xfrm>
            <a:off x="0" y="0"/>
            <a:ext cx="12192000" cy="3429000"/>
          </a:xfrm>
          <a:prstGeom prst="rect">
            <a:avLst/>
          </a:prstGeom>
          <a:solidFill>
            <a:srgbClr val="C5152F"/>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bg1"/>
              </a:solidFill>
            </a:endParaRPr>
          </a:p>
        </p:txBody>
      </p:sp>
      <p:sp>
        <p:nvSpPr>
          <p:cNvPr id="3" name="Subtitle 2">
            <a:extLst>
              <a:ext uri="{FF2B5EF4-FFF2-40B4-BE49-F238E27FC236}">
                <a16:creationId xmlns:a16="http://schemas.microsoft.com/office/drawing/2014/main" id="{E42A0319-26D3-4D0A-072A-7A42889EA109}"/>
              </a:ext>
            </a:extLst>
          </p:cNvPr>
          <p:cNvSpPr>
            <a:spLocks noGrp="1"/>
          </p:cNvSpPr>
          <p:nvPr>
            <p:ph type="subTitle" idx="1"/>
          </p:nvPr>
        </p:nvSpPr>
        <p:spPr>
          <a:xfrm>
            <a:off x="2073820" y="3996480"/>
            <a:ext cx="9752420" cy="2294037"/>
          </a:xfrm>
        </p:spPr>
        <p:txBody>
          <a:bodyPr anchor="ctr">
            <a:normAutofit/>
          </a:bodyPr>
          <a:lstStyle>
            <a:lvl1pPr marL="0" indent="0" algn="r">
              <a:buNone/>
              <a:defRPr sz="3600">
                <a:solidFill>
                  <a:srgbClr val="C5152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 name="Title 1">
            <a:extLst>
              <a:ext uri="{FF2B5EF4-FFF2-40B4-BE49-F238E27FC236}">
                <a16:creationId xmlns:a16="http://schemas.microsoft.com/office/drawing/2014/main" id="{C9C5A3BE-5469-A6A6-4656-09E3BB6208B2}"/>
              </a:ext>
            </a:extLst>
          </p:cNvPr>
          <p:cNvSpPr>
            <a:spLocks noGrp="1"/>
          </p:cNvSpPr>
          <p:nvPr>
            <p:ph type="ctrTitle"/>
          </p:nvPr>
        </p:nvSpPr>
        <p:spPr>
          <a:xfrm>
            <a:off x="365760" y="986194"/>
            <a:ext cx="11460480" cy="1750786"/>
          </a:xfrm>
        </p:spPr>
        <p:txBody>
          <a:bodyPr anchor="b"/>
          <a:lstStyle>
            <a:lvl1pPr algn="r">
              <a:defRPr sz="6000">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42385186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8135-EA8D-E9A8-BDCF-BE5B5839FAB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226BDD0-15E9-2CA4-D7FE-2865E34A087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EB3293A3-EB6D-1D8D-960D-7374CDCD2E88}"/>
              </a:ext>
            </a:extLst>
          </p:cNvPr>
          <p:cNvSpPr>
            <a:spLocks noGrp="1"/>
          </p:cNvSpPr>
          <p:nvPr>
            <p:ph type="sldNum" sz="quarter" idx="12"/>
          </p:nvPr>
        </p:nvSpPr>
        <p:spPr/>
        <p:txBody>
          <a:bodyPr/>
          <a:lstStyle/>
          <a:p>
            <a:fld id="{6E2D86C3-8A08-0B40-8A9E-CA839FC11874}" type="slidenum">
              <a:rPr lang="en-US" smtClean="0"/>
              <a:t>‹#›</a:t>
            </a:fld>
            <a:endParaRPr lang="en-US"/>
          </a:p>
        </p:txBody>
      </p:sp>
    </p:spTree>
    <p:extLst>
      <p:ext uri="{BB962C8B-B14F-4D97-AF65-F5344CB8AC3E}">
        <p14:creationId xmlns:p14="http://schemas.microsoft.com/office/powerpoint/2010/main" val="390104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0180EB-FADB-FB28-0711-C56A30CD195F}"/>
              </a:ext>
            </a:extLst>
          </p:cNvPr>
          <p:cNvSpPr/>
          <p:nvPr userDrawn="1"/>
        </p:nvSpPr>
        <p:spPr>
          <a:xfrm>
            <a:off x="0" y="0"/>
            <a:ext cx="12192000" cy="138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BFA2D1B-104B-CE41-4323-9FDEEE437C2B}"/>
              </a:ext>
            </a:extLst>
          </p:cNvPr>
          <p:cNvSpPr/>
          <p:nvPr userDrawn="1"/>
        </p:nvSpPr>
        <p:spPr>
          <a:xfrm>
            <a:off x="8572500" y="0"/>
            <a:ext cx="3619500" cy="6208750"/>
          </a:xfrm>
          <a:prstGeom prst="rect">
            <a:avLst/>
          </a:prstGeom>
          <a:solidFill>
            <a:srgbClr val="C515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C3105D62-9627-643C-9D3E-D3EDB185193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a:extLst>
              <a:ext uri="{FF2B5EF4-FFF2-40B4-BE49-F238E27FC236}">
                <a16:creationId xmlns:a16="http://schemas.microsoft.com/office/drawing/2014/main" id="{B21D069B-C398-AEE9-E57E-2ADED7C8D04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324606E1-D8DA-0366-2CD6-5590E8C109EA}"/>
              </a:ext>
            </a:extLst>
          </p:cNvPr>
          <p:cNvSpPr>
            <a:spLocks noGrp="1"/>
          </p:cNvSpPr>
          <p:nvPr>
            <p:ph type="sldNum" sz="quarter" idx="12"/>
          </p:nvPr>
        </p:nvSpPr>
        <p:spPr/>
        <p:txBody>
          <a:bodyPr/>
          <a:lstStyle/>
          <a:p>
            <a:fld id="{6E2D86C3-8A08-0B40-8A9E-CA839FC11874}" type="slidenum">
              <a:rPr lang="en-US" smtClean="0"/>
              <a:t>‹#›</a:t>
            </a:fld>
            <a:endParaRPr lang="en-US"/>
          </a:p>
        </p:txBody>
      </p:sp>
    </p:spTree>
    <p:extLst>
      <p:ext uri="{BB962C8B-B14F-4D97-AF65-F5344CB8AC3E}">
        <p14:creationId xmlns:p14="http://schemas.microsoft.com/office/powerpoint/2010/main" val="2560003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Tx/>
              <a:buBlip>
                <a:blip r:embed="rId2">
                  <a:extLst>
                    <a:ext uri="{96DAC541-7B7A-43D3-8B79-37D633B846F1}">
                      <asvg:svgBlip xmlns:asvg="http://schemas.microsoft.com/office/drawing/2016/SVG/main" r:embed="rId3"/>
                    </a:ext>
                  </a:extLst>
                </a:blip>
              </a:buBlip>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5455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9B24-A57D-32F8-8B69-351A6BB95D29}"/>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186D5A17-4CE3-5880-EFCC-1C90FC52EC26}"/>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Slide Number Placeholder 5">
            <a:extLst>
              <a:ext uri="{FF2B5EF4-FFF2-40B4-BE49-F238E27FC236}">
                <a16:creationId xmlns:a16="http://schemas.microsoft.com/office/drawing/2014/main" id="{EEEAF98B-3F4C-5FA6-2EC2-7FF30EF86451}"/>
              </a:ext>
            </a:extLst>
          </p:cNvPr>
          <p:cNvSpPr>
            <a:spLocks noGrp="1"/>
          </p:cNvSpPr>
          <p:nvPr>
            <p:ph type="sldNum" sz="quarter" idx="12"/>
          </p:nvPr>
        </p:nvSpPr>
        <p:spPr/>
        <p:txBody>
          <a:bodyPr/>
          <a:lstStyle/>
          <a:p>
            <a:fld id="{6E2D86C3-8A08-0B40-8A9E-CA839FC11874}" type="slidenum">
              <a:rPr lang="en-US" smtClean="0"/>
              <a:t>‹#›</a:t>
            </a:fld>
            <a:endParaRPr lang="en-US"/>
          </a:p>
        </p:txBody>
      </p:sp>
    </p:spTree>
    <p:extLst>
      <p:ext uri="{BB962C8B-B14F-4D97-AF65-F5344CB8AC3E}">
        <p14:creationId xmlns:p14="http://schemas.microsoft.com/office/powerpoint/2010/main" val="476006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E17EF-54E3-3693-7877-2E3862AD6F4D}"/>
              </a:ext>
            </a:extLst>
          </p:cNvPr>
          <p:cNvSpPr/>
          <p:nvPr userDrawn="1"/>
        </p:nvSpPr>
        <p:spPr>
          <a:xfrm>
            <a:off x="0" y="0"/>
            <a:ext cx="12192000" cy="6858000"/>
          </a:xfrm>
          <a:prstGeom prst="rect">
            <a:avLst/>
          </a:prstGeom>
          <a:solidFill>
            <a:srgbClr val="C5152F"/>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062E916-DE83-CFC4-E619-4F77DA06622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46ADBF4-E0A2-7F22-FFF9-C34D1A0BA88E}"/>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F5B7AD8C-477F-253B-2BFD-AB0143776A78}"/>
              </a:ext>
            </a:extLst>
          </p:cNvPr>
          <p:cNvSpPr>
            <a:spLocks noGrp="1"/>
          </p:cNvSpPr>
          <p:nvPr>
            <p:ph type="sldNum" sz="quarter" idx="12"/>
          </p:nvPr>
        </p:nvSpPr>
        <p:spPr/>
        <p:txBody>
          <a:bodyPr/>
          <a:lstStyle>
            <a:lvl1pPr>
              <a:defRPr>
                <a:solidFill>
                  <a:schemeClr val="bg1"/>
                </a:solidFill>
              </a:defRPr>
            </a:lvl1pPr>
          </a:lstStyle>
          <a:p>
            <a:fld id="{6E2D86C3-8A08-0B40-8A9E-CA839FC11874}" type="slidenum">
              <a:rPr lang="en-US" smtClean="0"/>
              <a:pPr/>
              <a:t>‹#›</a:t>
            </a:fld>
            <a:endParaRPr lang="en-US" dirty="0"/>
          </a:p>
        </p:txBody>
      </p:sp>
      <p:pic>
        <p:nvPicPr>
          <p:cNvPr id="4" name="Graphic 3">
            <a:extLst>
              <a:ext uri="{FF2B5EF4-FFF2-40B4-BE49-F238E27FC236}">
                <a16:creationId xmlns:a16="http://schemas.microsoft.com/office/drawing/2014/main" id="{4D5FA04A-2709-38B8-D992-08184442E06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6194707"/>
            <a:ext cx="2036313" cy="688408"/>
          </a:xfrm>
          <a:prstGeom prst="rect">
            <a:avLst/>
          </a:prstGeom>
        </p:spPr>
      </p:pic>
      <p:pic>
        <p:nvPicPr>
          <p:cNvPr id="5" name="Picture 4">
            <a:extLst>
              <a:ext uri="{FF2B5EF4-FFF2-40B4-BE49-F238E27FC236}">
                <a16:creationId xmlns:a16="http://schemas.microsoft.com/office/drawing/2014/main" id="{69ED9EF1-8C63-9059-B4AE-ECC475202014}"/>
              </a:ext>
            </a:extLst>
          </p:cNvPr>
          <p:cNvPicPr>
            <a:picLocks noChangeAspect="1"/>
          </p:cNvPicPr>
          <p:nvPr userDrawn="1"/>
        </p:nvPicPr>
        <p:blipFill>
          <a:blip r:embed="rId4"/>
          <a:srcRect/>
          <a:stretch/>
        </p:blipFill>
        <p:spPr>
          <a:xfrm>
            <a:off x="10034664" y="6325268"/>
            <a:ext cx="2059691" cy="427285"/>
          </a:xfrm>
          <a:prstGeom prst="rect">
            <a:avLst/>
          </a:prstGeom>
        </p:spPr>
      </p:pic>
      <p:pic>
        <p:nvPicPr>
          <p:cNvPr id="8" name="Graphic 7">
            <a:extLst>
              <a:ext uri="{FF2B5EF4-FFF2-40B4-BE49-F238E27FC236}">
                <a16:creationId xmlns:a16="http://schemas.microsoft.com/office/drawing/2014/main" id="{0A2A6A16-478A-9582-A40E-1ACBA5EC72EA}"/>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721058" y="6324158"/>
            <a:ext cx="1090286" cy="429506"/>
          </a:xfrm>
          <a:prstGeom prst="rect">
            <a:avLst/>
          </a:prstGeom>
        </p:spPr>
      </p:pic>
    </p:spTree>
    <p:extLst>
      <p:ext uri="{BB962C8B-B14F-4D97-AF65-F5344CB8AC3E}">
        <p14:creationId xmlns:p14="http://schemas.microsoft.com/office/powerpoint/2010/main" val="321142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AD694-BE1B-7574-662D-88C9C4EC73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5B64422-8D7E-0FAD-9625-02E398125C17}"/>
              </a:ext>
            </a:extLst>
          </p:cNvPr>
          <p:cNvSpPr>
            <a:spLocks noGrp="1"/>
          </p:cNvSpPr>
          <p:nvPr>
            <p:ph sz="half" idx="1"/>
          </p:nvPr>
        </p:nvSpPr>
        <p:spPr>
          <a:xfrm>
            <a:off x="838200" y="1605600"/>
            <a:ext cx="5181600" cy="457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2D523AC7-2F86-B33F-D0C4-BE036D49326C}"/>
              </a:ext>
            </a:extLst>
          </p:cNvPr>
          <p:cNvSpPr>
            <a:spLocks noGrp="1"/>
          </p:cNvSpPr>
          <p:nvPr>
            <p:ph sz="half" idx="2"/>
          </p:nvPr>
        </p:nvSpPr>
        <p:spPr>
          <a:xfrm>
            <a:off x="6172200" y="1605600"/>
            <a:ext cx="5181600" cy="457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66B31E4A-A765-AD8F-C4DA-1D77559DE4A5}"/>
              </a:ext>
            </a:extLst>
          </p:cNvPr>
          <p:cNvSpPr>
            <a:spLocks noGrp="1"/>
          </p:cNvSpPr>
          <p:nvPr>
            <p:ph type="sldNum" sz="quarter" idx="12"/>
          </p:nvPr>
        </p:nvSpPr>
        <p:spPr/>
        <p:txBody>
          <a:bodyPr/>
          <a:lstStyle/>
          <a:p>
            <a:fld id="{6E2D86C3-8A08-0B40-8A9E-CA839FC11874}" type="slidenum">
              <a:rPr lang="en-US" smtClean="0"/>
              <a:t>‹#›</a:t>
            </a:fld>
            <a:endParaRPr lang="en-US"/>
          </a:p>
        </p:txBody>
      </p:sp>
    </p:spTree>
    <p:extLst>
      <p:ext uri="{BB962C8B-B14F-4D97-AF65-F5344CB8AC3E}">
        <p14:creationId xmlns:p14="http://schemas.microsoft.com/office/powerpoint/2010/main" val="2891373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09C2BC-05E6-85E3-BC32-1DA8A34EEA17}"/>
              </a:ext>
            </a:extLst>
          </p:cNvPr>
          <p:cNvSpPr>
            <a:spLocks noGrp="1"/>
          </p:cNvSpPr>
          <p:nvPr>
            <p:ph type="body" idx="1"/>
          </p:nvPr>
        </p:nvSpPr>
        <p:spPr>
          <a:xfrm>
            <a:off x="839788" y="1502979"/>
            <a:ext cx="5157787" cy="46549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4AA654-79BD-0557-700B-1211C10FFBBE}"/>
              </a:ext>
            </a:extLst>
          </p:cNvPr>
          <p:cNvSpPr>
            <a:spLocks noGrp="1"/>
          </p:cNvSpPr>
          <p:nvPr>
            <p:ph sz="half" idx="2"/>
          </p:nvPr>
        </p:nvSpPr>
        <p:spPr>
          <a:xfrm>
            <a:off x="839788" y="2112579"/>
            <a:ext cx="5157787" cy="40770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AD1DCA5B-75ED-D745-C74E-C5FA18217F90}"/>
              </a:ext>
            </a:extLst>
          </p:cNvPr>
          <p:cNvSpPr>
            <a:spLocks noGrp="1"/>
          </p:cNvSpPr>
          <p:nvPr>
            <p:ph type="body" sz="quarter" idx="3"/>
          </p:nvPr>
        </p:nvSpPr>
        <p:spPr>
          <a:xfrm>
            <a:off x="6172200" y="1502978"/>
            <a:ext cx="5183188" cy="46549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DEA487-3358-2F36-1C03-29E55D018322}"/>
              </a:ext>
            </a:extLst>
          </p:cNvPr>
          <p:cNvSpPr>
            <a:spLocks noGrp="1"/>
          </p:cNvSpPr>
          <p:nvPr>
            <p:ph sz="quarter" idx="4"/>
          </p:nvPr>
        </p:nvSpPr>
        <p:spPr>
          <a:xfrm>
            <a:off x="6172200" y="2112579"/>
            <a:ext cx="5183188" cy="407708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462398EA-B231-24BB-A55F-9930FDDAE261}"/>
              </a:ext>
            </a:extLst>
          </p:cNvPr>
          <p:cNvSpPr>
            <a:spLocks noGrp="1"/>
          </p:cNvSpPr>
          <p:nvPr>
            <p:ph type="sldNum" sz="quarter" idx="12"/>
          </p:nvPr>
        </p:nvSpPr>
        <p:spPr/>
        <p:txBody>
          <a:bodyPr/>
          <a:lstStyle/>
          <a:p>
            <a:fld id="{6E2D86C3-8A08-0B40-8A9E-CA839FC11874}" type="slidenum">
              <a:rPr lang="en-US" smtClean="0"/>
              <a:t>‹#›</a:t>
            </a:fld>
            <a:endParaRPr lang="en-US"/>
          </a:p>
        </p:txBody>
      </p:sp>
      <p:sp>
        <p:nvSpPr>
          <p:cNvPr id="8" name="Title 1">
            <a:extLst>
              <a:ext uri="{FF2B5EF4-FFF2-40B4-BE49-F238E27FC236}">
                <a16:creationId xmlns:a16="http://schemas.microsoft.com/office/drawing/2014/main" id="{06EC45CA-1626-4CCF-C051-59AD7F53D198}"/>
              </a:ext>
            </a:extLst>
          </p:cNvPr>
          <p:cNvSpPr>
            <a:spLocks noGrp="1"/>
          </p:cNvSpPr>
          <p:nvPr>
            <p:ph type="title"/>
          </p:nvPr>
        </p:nvSpPr>
        <p:spPr>
          <a:xfrm>
            <a:off x="838200" y="281139"/>
            <a:ext cx="10515600" cy="763284"/>
          </a:xfrm>
        </p:spPr>
        <p:txBody>
          <a:bodyPr/>
          <a:lstStyle/>
          <a:p>
            <a:r>
              <a:rPr lang="en-GB"/>
              <a:t>Click to edit Master title style</a:t>
            </a:r>
            <a:endParaRPr lang="en-US" dirty="0"/>
          </a:p>
        </p:txBody>
      </p:sp>
    </p:spTree>
    <p:extLst>
      <p:ext uri="{BB962C8B-B14F-4D97-AF65-F5344CB8AC3E}">
        <p14:creationId xmlns:p14="http://schemas.microsoft.com/office/powerpoint/2010/main" val="105305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2F44-EAA8-0A21-37EF-BA3625C5072E}"/>
              </a:ext>
            </a:extLst>
          </p:cNvPr>
          <p:cNvSpPr>
            <a:spLocks noGrp="1"/>
          </p:cNvSpPr>
          <p:nvPr>
            <p:ph type="title"/>
          </p:nvPr>
        </p:nvSpPr>
        <p:spPr/>
        <p:txBody>
          <a:bodyPr/>
          <a:lstStyle/>
          <a:p>
            <a:r>
              <a:rPr lang="en-GB"/>
              <a:t>Click to edit Master title style</a:t>
            </a:r>
            <a:endParaRPr lang="en-US"/>
          </a:p>
        </p:txBody>
      </p:sp>
      <p:sp>
        <p:nvSpPr>
          <p:cNvPr id="5" name="Slide Number Placeholder 4">
            <a:extLst>
              <a:ext uri="{FF2B5EF4-FFF2-40B4-BE49-F238E27FC236}">
                <a16:creationId xmlns:a16="http://schemas.microsoft.com/office/drawing/2014/main" id="{496F378B-3FE3-8DE5-BF86-234305AA9030}"/>
              </a:ext>
            </a:extLst>
          </p:cNvPr>
          <p:cNvSpPr>
            <a:spLocks noGrp="1"/>
          </p:cNvSpPr>
          <p:nvPr>
            <p:ph type="sldNum" sz="quarter" idx="12"/>
          </p:nvPr>
        </p:nvSpPr>
        <p:spPr/>
        <p:txBody>
          <a:bodyPr/>
          <a:lstStyle/>
          <a:p>
            <a:fld id="{6E2D86C3-8A08-0B40-8A9E-CA839FC11874}" type="slidenum">
              <a:rPr lang="en-US" smtClean="0"/>
              <a:t>‹#›</a:t>
            </a:fld>
            <a:endParaRPr lang="en-US"/>
          </a:p>
        </p:txBody>
      </p:sp>
    </p:spTree>
    <p:extLst>
      <p:ext uri="{BB962C8B-B14F-4D97-AF65-F5344CB8AC3E}">
        <p14:creationId xmlns:p14="http://schemas.microsoft.com/office/powerpoint/2010/main" val="389924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984AC0-3515-0EEA-BEEA-A5433EE77919}"/>
              </a:ext>
            </a:extLst>
          </p:cNvPr>
          <p:cNvSpPr>
            <a:spLocks noGrp="1"/>
          </p:cNvSpPr>
          <p:nvPr>
            <p:ph type="sldNum" sz="quarter" idx="12"/>
          </p:nvPr>
        </p:nvSpPr>
        <p:spPr/>
        <p:txBody>
          <a:bodyPr/>
          <a:lstStyle/>
          <a:p>
            <a:fld id="{6E2D86C3-8A08-0B40-8A9E-CA839FC11874}" type="slidenum">
              <a:rPr lang="en-US" smtClean="0"/>
              <a:t>‹#›</a:t>
            </a:fld>
            <a:endParaRPr lang="en-US"/>
          </a:p>
        </p:txBody>
      </p:sp>
      <p:sp>
        <p:nvSpPr>
          <p:cNvPr id="5" name="Rectangle 4">
            <a:extLst>
              <a:ext uri="{FF2B5EF4-FFF2-40B4-BE49-F238E27FC236}">
                <a16:creationId xmlns:a16="http://schemas.microsoft.com/office/drawing/2014/main" id="{B76ED176-5E63-D0D7-791D-0CC242D56CAB}"/>
              </a:ext>
            </a:extLst>
          </p:cNvPr>
          <p:cNvSpPr/>
          <p:nvPr userDrawn="1"/>
        </p:nvSpPr>
        <p:spPr>
          <a:xfrm>
            <a:off x="0" y="0"/>
            <a:ext cx="12192000" cy="138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4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10EB72-B498-E86D-3344-78444A3B1134}"/>
              </a:ext>
            </a:extLst>
          </p:cNvPr>
          <p:cNvSpPr/>
          <p:nvPr userDrawn="1"/>
        </p:nvSpPr>
        <p:spPr>
          <a:xfrm>
            <a:off x="0" y="0"/>
            <a:ext cx="12192000" cy="138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E471B3-2AA0-7417-EAE0-5945582379A0}"/>
              </a:ext>
            </a:extLst>
          </p:cNvPr>
          <p:cNvSpPr/>
          <p:nvPr userDrawn="1"/>
        </p:nvSpPr>
        <p:spPr>
          <a:xfrm>
            <a:off x="0" y="0"/>
            <a:ext cx="4831404" cy="6858000"/>
          </a:xfrm>
          <a:prstGeom prst="rect">
            <a:avLst/>
          </a:prstGeom>
          <a:solidFill>
            <a:srgbClr val="C515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165819-3A5A-C424-4B82-B6DDCD1ED185}"/>
              </a:ext>
            </a:extLst>
          </p:cNvPr>
          <p:cNvSpPr>
            <a:spLocks noGrp="1"/>
          </p:cNvSpPr>
          <p:nvPr>
            <p:ph idx="1"/>
          </p:nvPr>
        </p:nvSpPr>
        <p:spPr>
          <a:xfrm>
            <a:off x="5183188" y="987425"/>
            <a:ext cx="665524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EAD3A5DB-8242-A550-C595-C0E8EDD0049B}"/>
              </a:ext>
            </a:extLst>
          </p:cNvPr>
          <p:cNvSpPr>
            <a:spLocks noGrp="1"/>
          </p:cNvSpPr>
          <p:nvPr>
            <p:ph type="sldNum" sz="quarter" idx="12"/>
          </p:nvPr>
        </p:nvSpPr>
        <p:spPr/>
        <p:txBody>
          <a:bodyPr/>
          <a:lstStyle/>
          <a:p>
            <a:fld id="{6E2D86C3-8A08-0B40-8A9E-CA839FC11874}" type="slidenum">
              <a:rPr lang="en-US" smtClean="0"/>
              <a:t>‹#›</a:t>
            </a:fld>
            <a:endParaRPr lang="en-US"/>
          </a:p>
        </p:txBody>
      </p:sp>
      <p:sp>
        <p:nvSpPr>
          <p:cNvPr id="4" name="Text Placeholder 3">
            <a:extLst>
              <a:ext uri="{FF2B5EF4-FFF2-40B4-BE49-F238E27FC236}">
                <a16:creationId xmlns:a16="http://schemas.microsoft.com/office/drawing/2014/main" id="{F2C626B4-6C4D-E373-D89E-D2259B091026}"/>
              </a:ext>
            </a:extLst>
          </p:cNvPr>
          <p:cNvSpPr>
            <a:spLocks noGrp="1"/>
          </p:cNvSpPr>
          <p:nvPr>
            <p:ph type="body" sz="half" idx="2"/>
          </p:nvPr>
        </p:nvSpPr>
        <p:spPr>
          <a:xfrm>
            <a:off x="489592"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2" name="Title 1">
            <a:extLst>
              <a:ext uri="{FF2B5EF4-FFF2-40B4-BE49-F238E27FC236}">
                <a16:creationId xmlns:a16="http://schemas.microsoft.com/office/drawing/2014/main" id="{E8FC0BD6-E74F-07EC-FA15-6032439B5436}"/>
              </a:ext>
            </a:extLst>
          </p:cNvPr>
          <p:cNvSpPr>
            <a:spLocks noGrp="1"/>
          </p:cNvSpPr>
          <p:nvPr>
            <p:ph type="title"/>
          </p:nvPr>
        </p:nvSpPr>
        <p:spPr>
          <a:xfrm>
            <a:off x="489592" y="457200"/>
            <a:ext cx="3932237" cy="1600200"/>
          </a:xfrm>
        </p:spPr>
        <p:txBody>
          <a:bodyPr anchor="b"/>
          <a:lstStyle>
            <a:lvl1pPr>
              <a:defRPr sz="3200"/>
            </a:lvl1pPr>
          </a:lstStyle>
          <a:p>
            <a:r>
              <a:rPr lang="en-GB"/>
              <a:t>Click to edit Master title style</a:t>
            </a:r>
            <a:endParaRPr lang="en-US" dirty="0"/>
          </a:p>
        </p:txBody>
      </p:sp>
      <p:pic>
        <p:nvPicPr>
          <p:cNvPr id="10" name="Graphic 9">
            <a:extLst>
              <a:ext uri="{FF2B5EF4-FFF2-40B4-BE49-F238E27FC236}">
                <a16:creationId xmlns:a16="http://schemas.microsoft.com/office/drawing/2014/main" id="{2941BD2D-F7C9-E3F0-6BC5-15FAB7747FB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6194707"/>
            <a:ext cx="2036313" cy="688408"/>
          </a:xfrm>
          <a:prstGeom prst="rect">
            <a:avLst/>
          </a:prstGeom>
        </p:spPr>
      </p:pic>
    </p:spTree>
    <p:extLst>
      <p:ext uri="{BB962C8B-B14F-4D97-AF65-F5344CB8AC3E}">
        <p14:creationId xmlns:p14="http://schemas.microsoft.com/office/powerpoint/2010/main" val="320866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8D0FCA-5154-4EF5-0D48-9C0AB9C74718}"/>
              </a:ext>
            </a:extLst>
          </p:cNvPr>
          <p:cNvSpPr/>
          <p:nvPr userDrawn="1"/>
        </p:nvSpPr>
        <p:spPr>
          <a:xfrm>
            <a:off x="0" y="0"/>
            <a:ext cx="12192000" cy="13813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7106F72-F9A3-D94B-B3A4-35FB6E70D4AC}"/>
              </a:ext>
            </a:extLst>
          </p:cNvPr>
          <p:cNvSpPr/>
          <p:nvPr userDrawn="1"/>
        </p:nvSpPr>
        <p:spPr>
          <a:xfrm>
            <a:off x="0" y="0"/>
            <a:ext cx="4831404" cy="6858000"/>
          </a:xfrm>
          <a:prstGeom prst="rect">
            <a:avLst/>
          </a:prstGeom>
          <a:solidFill>
            <a:srgbClr val="C5152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D2AADD1C-9917-5AFB-B8A6-86D52141DB32}"/>
              </a:ext>
            </a:extLst>
          </p:cNvPr>
          <p:cNvSpPr>
            <a:spLocks noGrp="1"/>
          </p:cNvSpPr>
          <p:nvPr>
            <p:ph type="pic" idx="1"/>
          </p:nvPr>
        </p:nvSpPr>
        <p:spPr>
          <a:xfrm>
            <a:off x="5183188" y="987425"/>
            <a:ext cx="665524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7" name="Slide Number Placeholder 6">
            <a:extLst>
              <a:ext uri="{FF2B5EF4-FFF2-40B4-BE49-F238E27FC236}">
                <a16:creationId xmlns:a16="http://schemas.microsoft.com/office/drawing/2014/main" id="{F132135C-61A4-B3C2-C435-598A541199A3}"/>
              </a:ext>
            </a:extLst>
          </p:cNvPr>
          <p:cNvSpPr>
            <a:spLocks noGrp="1"/>
          </p:cNvSpPr>
          <p:nvPr>
            <p:ph type="sldNum" sz="quarter" idx="12"/>
          </p:nvPr>
        </p:nvSpPr>
        <p:spPr/>
        <p:txBody>
          <a:bodyPr/>
          <a:lstStyle/>
          <a:p>
            <a:fld id="{6E2D86C3-8A08-0B40-8A9E-CA839FC11874}" type="slidenum">
              <a:rPr lang="en-US" smtClean="0"/>
              <a:t>‹#›</a:t>
            </a:fld>
            <a:endParaRPr lang="en-US"/>
          </a:p>
        </p:txBody>
      </p:sp>
      <p:sp>
        <p:nvSpPr>
          <p:cNvPr id="10" name="Text Placeholder 3">
            <a:extLst>
              <a:ext uri="{FF2B5EF4-FFF2-40B4-BE49-F238E27FC236}">
                <a16:creationId xmlns:a16="http://schemas.microsoft.com/office/drawing/2014/main" id="{840C1B0F-DC25-C3C5-B937-2464777F3CD3}"/>
              </a:ext>
            </a:extLst>
          </p:cNvPr>
          <p:cNvSpPr>
            <a:spLocks noGrp="1"/>
          </p:cNvSpPr>
          <p:nvPr>
            <p:ph type="body" sz="half" idx="2"/>
          </p:nvPr>
        </p:nvSpPr>
        <p:spPr>
          <a:xfrm>
            <a:off x="489592"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1" name="Title 1">
            <a:extLst>
              <a:ext uri="{FF2B5EF4-FFF2-40B4-BE49-F238E27FC236}">
                <a16:creationId xmlns:a16="http://schemas.microsoft.com/office/drawing/2014/main" id="{E17E82CF-9794-403A-858C-7AA9ED2B27D5}"/>
              </a:ext>
            </a:extLst>
          </p:cNvPr>
          <p:cNvSpPr>
            <a:spLocks noGrp="1"/>
          </p:cNvSpPr>
          <p:nvPr>
            <p:ph type="title"/>
          </p:nvPr>
        </p:nvSpPr>
        <p:spPr>
          <a:xfrm>
            <a:off x="489592" y="457200"/>
            <a:ext cx="3932237" cy="1600200"/>
          </a:xfrm>
        </p:spPr>
        <p:txBody>
          <a:bodyPr anchor="b"/>
          <a:lstStyle>
            <a:lvl1pPr>
              <a:defRPr sz="3200"/>
            </a:lvl1pPr>
          </a:lstStyle>
          <a:p>
            <a:r>
              <a:rPr lang="en-GB"/>
              <a:t>Click to edit Master title style</a:t>
            </a:r>
            <a:endParaRPr lang="en-US" dirty="0"/>
          </a:p>
        </p:txBody>
      </p:sp>
      <p:pic>
        <p:nvPicPr>
          <p:cNvPr id="12" name="Graphic 11">
            <a:extLst>
              <a:ext uri="{FF2B5EF4-FFF2-40B4-BE49-F238E27FC236}">
                <a16:creationId xmlns:a16="http://schemas.microsoft.com/office/drawing/2014/main" id="{D729DAD9-725C-2F37-A318-6C07E3FC12B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6194707"/>
            <a:ext cx="2036313" cy="688408"/>
          </a:xfrm>
          <a:prstGeom prst="rect">
            <a:avLst/>
          </a:prstGeom>
        </p:spPr>
      </p:pic>
    </p:spTree>
    <p:extLst>
      <p:ext uri="{BB962C8B-B14F-4D97-AF65-F5344CB8AC3E}">
        <p14:creationId xmlns:p14="http://schemas.microsoft.com/office/powerpoint/2010/main" val="1775764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10A88D7-EDB9-CF5A-898B-3B1AC9B91C01}"/>
              </a:ext>
            </a:extLst>
          </p:cNvPr>
          <p:cNvSpPr/>
          <p:nvPr userDrawn="1"/>
        </p:nvSpPr>
        <p:spPr>
          <a:xfrm>
            <a:off x="0" y="0"/>
            <a:ext cx="12192000" cy="1325563"/>
          </a:xfrm>
          <a:prstGeom prst="rect">
            <a:avLst/>
          </a:prstGeom>
          <a:solidFill>
            <a:srgbClr val="C5152F"/>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solidFill>
                <a:schemeClr val="bg1"/>
              </a:solidFill>
            </a:endParaRPr>
          </a:p>
        </p:txBody>
      </p:sp>
      <p:sp>
        <p:nvSpPr>
          <p:cNvPr id="2" name="Title Placeholder 1">
            <a:extLst>
              <a:ext uri="{FF2B5EF4-FFF2-40B4-BE49-F238E27FC236}">
                <a16:creationId xmlns:a16="http://schemas.microsoft.com/office/drawing/2014/main" id="{685D2ECA-5930-8A6A-4B97-41BD4F419483}"/>
              </a:ext>
            </a:extLst>
          </p:cNvPr>
          <p:cNvSpPr>
            <a:spLocks noGrp="1"/>
          </p:cNvSpPr>
          <p:nvPr>
            <p:ph type="title"/>
          </p:nvPr>
        </p:nvSpPr>
        <p:spPr>
          <a:xfrm>
            <a:off x="838200" y="281139"/>
            <a:ext cx="10515600" cy="76328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0142C9F1-4647-76E4-E621-16791A3A3DE6}"/>
              </a:ext>
            </a:extLst>
          </p:cNvPr>
          <p:cNvSpPr>
            <a:spLocks noGrp="1"/>
          </p:cNvSpPr>
          <p:nvPr>
            <p:ph type="body" idx="1"/>
          </p:nvPr>
        </p:nvSpPr>
        <p:spPr>
          <a:xfrm>
            <a:off x="838200" y="1606702"/>
            <a:ext cx="10515600" cy="457026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734264B0-B319-8122-6938-47092D2418CA}"/>
              </a:ext>
            </a:extLst>
          </p:cNvPr>
          <p:cNvSpPr>
            <a:spLocks noGrp="1"/>
          </p:cNvSpPr>
          <p:nvPr>
            <p:ph type="sldNum" sz="quarter" idx="4"/>
          </p:nvPr>
        </p:nvSpPr>
        <p:spPr>
          <a:xfrm>
            <a:off x="4724400" y="650395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6E2D86C3-8A08-0B40-8A9E-CA839FC11874}" type="slidenum">
              <a:rPr lang="en-US" smtClean="0"/>
              <a:pPr/>
              <a:t>‹#›</a:t>
            </a:fld>
            <a:endParaRPr lang="en-US"/>
          </a:p>
        </p:txBody>
      </p:sp>
      <p:pic>
        <p:nvPicPr>
          <p:cNvPr id="7" name="Graphic 6">
            <a:extLst>
              <a:ext uri="{FF2B5EF4-FFF2-40B4-BE49-F238E27FC236}">
                <a16:creationId xmlns:a16="http://schemas.microsoft.com/office/drawing/2014/main" id="{B9544733-301D-3003-6F2E-641C4451F460}"/>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a:off x="0" y="6194707"/>
            <a:ext cx="2036313" cy="688409"/>
          </a:xfrm>
          <a:prstGeom prst="rect">
            <a:avLst/>
          </a:prstGeom>
        </p:spPr>
      </p:pic>
    </p:spTree>
    <p:extLst>
      <p:ext uri="{BB962C8B-B14F-4D97-AF65-F5344CB8AC3E}">
        <p14:creationId xmlns:p14="http://schemas.microsoft.com/office/powerpoint/2010/main" val="340968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457200" indent="-457200" algn="l" defTabSz="914400" rtl="0" eaLnBrk="1" latinLnBrk="0" hangingPunct="1">
        <a:lnSpc>
          <a:spcPct val="90000"/>
        </a:lnSpc>
        <a:spcBef>
          <a:spcPts val="1000"/>
        </a:spcBef>
        <a:buClr>
          <a:schemeClr val="tx1"/>
        </a:buClr>
        <a:buSzPct val="120000"/>
        <a:buFont typeface="Arial" panose="020B0604020202020204" pitchFamily="34" charset="0"/>
        <a:buChar char="•"/>
        <a:defRPr sz="28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tx1"/>
        </a:buClr>
        <a:buSzPct val="120000"/>
        <a:buFont typeface="Arial" panose="020B0604020202020204" pitchFamily="34" charset="0"/>
        <a:buChar char="•"/>
        <a:defRPr sz="24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tx1"/>
        </a:buClr>
        <a:buSzPct val="120000"/>
        <a:buFont typeface="Arial" panose="020B0604020202020204" pitchFamily="34" charset="0"/>
        <a:buChar char="•"/>
        <a:defRPr sz="20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tx1"/>
        </a:buClr>
        <a:buSzPct val="120000"/>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tx1"/>
        </a:buClr>
        <a:buSzPct val="12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sv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hyperlink" Target="http://www.capabilitieslimited.co.uk/pdfs/20210917-capltd-cheri-desktop-report-version1-FINAL.pdf"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src-blog.microsoft.com/2020/10/14/security-analysis-of-cheri-isa/" TargetMode="External"/><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BBBAE06-FD41-AE7D-EB6E-7CA650542B4D}"/>
              </a:ext>
            </a:extLst>
          </p:cNvPr>
          <p:cNvSpPr>
            <a:spLocks noGrp="1"/>
          </p:cNvSpPr>
          <p:nvPr>
            <p:ph type="subTitle" idx="1"/>
          </p:nvPr>
        </p:nvSpPr>
        <p:spPr>
          <a:xfrm>
            <a:off x="2073820" y="3429000"/>
            <a:ext cx="9752420" cy="2861517"/>
          </a:xfrm>
        </p:spPr>
        <p:txBody>
          <a:bodyPr>
            <a:normAutofit fontScale="32500" lnSpcReduction="20000"/>
          </a:bodyPr>
          <a:lstStyle/>
          <a:p>
            <a:pPr>
              <a:lnSpc>
                <a:spcPct val="110000"/>
              </a:lnSpc>
            </a:pPr>
            <a:r>
              <a:rPr lang="en-US" sz="9600" b="1" dirty="0">
                <a:solidFill>
                  <a:schemeClr val="tx1"/>
                </a:solidFill>
              </a:rPr>
              <a:t>Simon W. Moore, Alex Richardson, Tariq Kurd</a:t>
            </a:r>
          </a:p>
          <a:p>
            <a:pPr>
              <a:lnSpc>
                <a:spcPct val="110000"/>
              </a:lnSpc>
            </a:pPr>
            <a:endParaRPr lang="en-US" sz="5400" dirty="0">
              <a:solidFill>
                <a:schemeClr val="tx1"/>
              </a:solidFill>
            </a:endParaRPr>
          </a:p>
          <a:p>
            <a:pPr>
              <a:lnSpc>
                <a:spcPct val="110000"/>
              </a:lnSpc>
            </a:pPr>
            <a:r>
              <a:rPr lang="en-US" sz="4900" dirty="0">
                <a:solidFill>
                  <a:schemeClr val="tx1"/>
                </a:solidFill>
              </a:rPr>
              <a:t>With many others involved including: Robert N. M. Watson, Peter Sewell, Peter G. Neumann, Brooks Davis</a:t>
            </a:r>
            <a:br>
              <a:rPr lang="en-US" sz="5400" dirty="0">
                <a:solidFill>
                  <a:schemeClr val="tx1"/>
                </a:solidFill>
              </a:rPr>
            </a:br>
            <a:r>
              <a:rPr lang="en-US" sz="3600" dirty="0">
                <a:solidFill>
                  <a:schemeClr val="tx1"/>
                </a:solidFill>
              </a:rPr>
              <a:t>Hesham </a:t>
            </a:r>
            <a:r>
              <a:rPr lang="en-US" sz="3600" dirty="0" err="1">
                <a:solidFill>
                  <a:schemeClr val="tx1"/>
                </a:solidFill>
              </a:rPr>
              <a:t>Almatary</a:t>
            </a:r>
            <a:r>
              <a:rPr lang="en-US" sz="3600" dirty="0">
                <a:solidFill>
                  <a:schemeClr val="tx1"/>
                </a:solidFill>
              </a:rPr>
              <a:t>, Ricardo de Oliveira Almeida, Jonathan Anderson, Alasdair Armstrong, Rosie </a:t>
            </a:r>
            <a:r>
              <a:rPr lang="en-US" sz="3600" dirty="0" err="1">
                <a:solidFill>
                  <a:schemeClr val="tx1"/>
                </a:solidFill>
              </a:rPr>
              <a:t>Baish</a:t>
            </a:r>
            <a:r>
              <a:rPr lang="en-US" sz="3600" dirty="0">
                <a:solidFill>
                  <a:schemeClr val="tx1"/>
                </a:solidFill>
              </a:rPr>
              <a:t>, Peter Blandford-Baker, John Baldwin, </a:t>
            </a:r>
            <a:r>
              <a:rPr lang="en-US" sz="3600" dirty="0" err="1">
                <a:solidFill>
                  <a:schemeClr val="tx1"/>
                </a:solidFill>
              </a:rPr>
              <a:t>Hadrien</a:t>
            </a:r>
            <a:r>
              <a:rPr lang="en-US" sz="3600" dirty="0">
                <a:solidFill>
                  <a:schemeClr val="tx1"/>
                </a:solidFill>
              </a:rPr>
              <a:t> Barrel, Thomas </a:t>
            </a:r>
            <a:r>
              <a:rPr lang="en-US" sz="3600" dirty="0" err="1">
                <a:solidFill>
                  <a:schemeClr val="tx1"/>
                </a:solidFill>
              </a:rPr>
              <a:t>Bauereiss</a:t>
            </a:r>
            <a:r>
              <a:rPr lang="en-US" sz="3600" dirty="0">
                <a:solidFill>
                  <a:schemeClr val="tx1"/>
                </a:solidFill>
              </a:rPr>
              <a:t>, Ruslan </a:t>
            </a:r>
            <a:r>
              <a:rPr lang="en-US" sz="3600" dirty="0" err="1">
                <a:solidFill>
                  <a:schemeClr val="tx1"/>
                </a:solidFill>
              </a:rPr>
              <a:t>Bukin</a:t>
            </a:r>
            <a:r>
              <a:rPr lang="en-US" sz="3600" dirty="0">
                <a:solidFill>
                  <a:schemeClr val="tx1"/>
                </a:solidFill>
              </a:rPr>
              <a:t>, Brian Campbell, David </a:t>
            </a:r>
            <a:r>
              <a:rPr lang="en-US" sz="3600" dirty="0" err="1">
                <a:solidFill>
                  <a:schemeClr val="tx1"/>
                </a:solidFill>
              </a:rPr>
              <a:t>Chisnall</a:t>
            </a:r>
            <a:r>
              <a:rPr lang="en-US" sz="3600" dirty="0">
                <a:solidFill>
                  <a:schemeClr val="tx1"/>
                </a:solidFill>
              </a:rPr>
              <a:t>, Jessica Clarke, Nirav Dave, Lawrence </a:t>
            </a:r>
            <a:r>
              <a:rPr lang="en-US" sz="3600" dirty="0" err="1">
                <a:solidFill>
                  <a:schemeClr val="tx1"/>
                </a:solidFill>
              </a:rPr>
              <a:t>Esswood</a:t>
            </a:r>
            <a:r>
              <a:rPr lang="en-US" sz="3600" dirty="0">
                <a:solidFill>
                  <a:schemeClr val="tx1"/>
                </a:solidFill>
              </a:rPr>
              <a:t>, Nathaniel W. Filardo, Franz Fuchs, </a:t>
            </a:r>
            <a:r>
              <a:rPr lang="en-US" sz="3600" dirty="0" err="1">
                <a:solidFill>
                  <a:schemeClr val="tx1"/>
                </a:solidFill>
              </a:rPr>
              <a:t>Dapeng</a:t>
            </a:r>
            <a:r>
              <a:rPr lang="en-US" sz="3600" dirty="0">
                <a:solidFill>
                  <a:schemeClr val="tx1"/>
                </a:solidFill>
              </a:rPr>
              <a:t> Gao, Ivan Gomes-Ribeiro, </a:t>
            </a:r>
            <a:r>
              <a:rPr lang="en-US" sz="3600" dirty="0" err="1">
                <a:solidFill>
                  <a:schemeClr val="tx1"/>
                </a:solidFill>
              </a:rPr>
              <a:t>Khilan</a:t>
            </a:r>
            <a:r>
              <a:rPr lang="en-US" sz="3600" dirty="0">
                <a:solidFill>
                  <a:schemeClr val="tx1"/>
                </a:solidFill>
              </a:rPr>
              <a:t> </a:t>
            </a:r>
            <a:r>
              <a:rPr lang="en-US" sz="3600" dirty="0" err="1">
                <a:solidFill>
                  <a:schemeClr val="tx1"/>
                </a:solidFill>
              </a:rPr>
              <a:t>Gudka</a:t>
            </a:r>
            <a:r>
              <a:rPr lang="en-US" sz="3600" dirty="0">
                <a:solidFill>
                  <a:schemeClr val="tx1"/>
                </a:solidFill>
              </a:rPr>
              <a:t>, Brett Gutstein, Angus Hammond, Graeme Jenkinson, Alexandre </a:t>
            </a:r>
            <a:r>
              <a:rPr lang="en-US" sz="3600" dirty="0" err="1">
                <a:solidFill>
                  <a:schemeClr val="tx1"/>
                </a:solidFill>
              </a:rPr>
              <a:t>Joannou</a:t>
            </a:r>
            <a:r>
              <a:rPr lang="en-US" sz="3600" dirty="0">
                <a:solidFill>
                  <a:schemeClr val="tx1"/>
                </a:solidFill>
              </a:rPr>
              <a:t>, Mark Johnston, Robert </a:t>
            </a:r>
            <a:r>
              <a:rPr lang="en-US" sz="3600" dirty="0" err="1">
                <a:solidFill>
                  <a:schemeClr val="tx1"/>
                </a:solidFill>
              </a:rPr>
              <a:t>Kovacsics</a:t>
            </a:r>
            <a:r>
              <a:rPr lang="en-US" sz="3600" dirty="0">
                <a:solidFill>
                  <a:schemeClr val="tx1"/>
                </a:solidFill>
              </a:rPr>
              <a:t>, Ben Laurie, Jessica Man, A. Theo </a:t>
            </a:r>
            <a:r>
              <a:rPr lang="en-US" sz="3600" dirty="0" err="1">
                <a:solidFill>
                  <a:schemeClr val="tx1"/>
                </a:solidFill>
              </a:rPr>
              <a:t>Markettos</a:t>
            </a:r>
            <a:r>
              <a:rPr lang="en-US" sz="3600" dirty="0">
                <a:solidFill>
                  <a:schemeClr val="tx1"/>
                </a:solidFill>
              </a:rPr>
              <a:t>, J. Edward </a:t>
            </a:r>
            <a:r>
              <a:rPr lang="en-US" sz="3600" dirty="0" err="1">
                <a:solidFill>
                  <a:schemeClr val="tx1"/>
                </a:solidFill>
              </a:rPr>
              <a:t>Maste</a:t>
            </a:r>
            <a:r>
              <a:rPr lang="en-US" sz="3600" dirty="0">
                <a:solidFill>
                  <a:schemeClr val="tx1"/>
                </a:solidFill>
              </a:rPr>
              <a:t>, Alfredo </a:t>
            </a:r>
            <a:r>
              <a:rPr lang="en-US" sz="3600" dirty="0" err="1">
                <a:solidFill>
                  <a:schemeClr val="tx1"/>
                </a:solidFill>
              </a:rPr>
              <a:t>Mazzinghi</a:t>
            </a:r>
            <a:r>
              <a:rPr lang="en-US" sz="3600" dirty="0">
                <a:solidFill>
                  <a:schemeClr val="tx1"/>
                </a:solidFill>
              </a:rPr>
              <a:t>, Alan Mujumdar, Prashanth </a:t>
            </a:r>
            <a:r>
              <a:rPr lang="en-US" sz="3600" dirty="0" err="1">
                <a:solidFill>
                  <a:schemeClr val="tx1"/>
                </a:solidFill>
              </a:rPr>
              <a:t>Mundkur</a:t>
            </a:r>
            <a:r>
              <a:rPr lang="en-US" sz="3600" dirty="0">
                <a:solidFill>
                  <a:schemeClr val="tx1"/>
                </a:solidFill>
              </a:rPr>
              <a:t>, Steven J. Murdoch, Edward </a:t>
            </a:r>
            <a:r>
              <a:rPr lang="en-US" sz="3600" dirty="0" err="1">
                <a:solidFill>
                  <a:schemeClr val="tx1"/>
                </a:solidFill>
              </a:rPr>
              <a:t>Napierala</a:t>
            </a:r>
            <a:r>
              <a:rPr lang="en-US" sz="3600" dirty="0">
                <a:solidFill>
                  <a:schemeClr val="tx1"/>
                </a:solidFill>
              </a:rPr>
              <a:t>, George Neville-Neil, </a:t>
            </a:r>
            <a:r>
              <a:rPr lang="en-US" sz="3600" dirty="0" err="1">
                <a:solidFill>
                  <a:schemeClr val="tx1"/>
                </a:solidFill>
              </a:rPr>
              <a:t>Kyndylan</a:t>
            </a:r>
            <a:r>
              <a:rPr lang="en-US" sz="3600" dirty="0">
                <a:solidFill>
                  <a:schemeClr val="tx1"/>
                </a:solidFill>
              </a:rPr>
              <a:t> </a:t>
            </a:r>
            <a:r>
              <a:rPr lang="en-US" sz="3600" dirty="0" err="1">
                <a:solidFill>
                  <a:schemeClr val="tx1"/>
                </a:solidFill>
              </a:rPr>
              <a:t>Nienhuis</a:t>
            </a:r>
            <a:r>
              <a:rPr lang="en-US" sz="3600" dirty="0">
                <a:solidFill>
                  <a:schemeClr val="tx1"/>
                </a:solidFill>
              </a:rPr>
              <a:t>, Robert Norton-Wright, Philip </a:t>
            </a:r>
            <a:r>
              <a:rPr lang="en-US" sz="3600" dirty="0" err="1">
                <a:solidFill>
                  <a:schemeClr val="tx1"/>
                </a:solidFill>
              </a:rPr>
              <a:t>Paeps</a:t>
            </a:r>
            <a:r>
              <a:rPr lang="en-US" sz="3600" dirty="0">
                <a:solidFill>
                  <a:schemeClr val="tx1"/>
                </a:solidFill>
              </a:rPr>
              <a:t>, Lucian Paul-</a:t>
            </a:r>
            <a:r>
              <a:rPr lang="en-US" sz="3600" dirty="0" err="1">
                <a:solidFill>
                  <a:schemeClr val="tx1"/>
                </a:solidFill>
              </a:rPr>
              <a:t>Trifu</a:t>
            </a:r>
            <a:r>
              <a:rPr lang="en-US" sz="3600" dirty="0">
                <a:solidFill>
                  <a:schemeClr val="tx1"/>
                </a:solidFill>
              </a:rPr>
              <a:t>, Allison Randal, Ivan Ribeiro, Alex Richardson, Michael Roe, Colin Rothwell, Peter Rugg, Hassen </a:t>
            </a:r>
            <a:r>
              <a:rPr lang="en-US" sz="3600" dirty="0" err="1">
                <a:solidFill>
                  <a:schemeClr val="tx1"/>
                </a:solidFill>
              </a:rPr>
              <a:t>Saidi</a:t>
            </a:r>
            <a:r>
              <a:rPr lang="en-US" sz="3600" dirty="0">
                <a:solidFill>
                  <a:schemeClr val="tx1"/>
                </a:solidFill>
              </a:rPr>
              <a:t>, Thomas Sewell, Stacey Son, Ian Stark, </a:t>
            </a:r>
            <a:r>
              <a:rPr lang="en-US" sz="3600" dirty="0" err="1">
                <a:solidFill>
                  <a:schemeClr val="tx1"/>
                </a:solidFill>
              </a:rPr>
              <a:t>Domagoj</a:t>
            </a:r>
            <a:r>
              <a:rPr lang="en-US" sz="3600" dirty="0">
                <a:solidFill>
                  <a:schemeClr val="tx1"/>
                </a:solidFill>
              </a:rPr>
              <a:t> </a:t>
            </a:r>
            <a:r>
              <a:rPr lang="en-US" sz="3600" dirty="0" err="1">
                <a:solidFill>
                  <a:schemeClr val="tx1"/>
                </a:solidFill>
              </a:rPr>
              <a:t>Stolfa</a:t>
            </a:r>
            <a:r>
              <a:rPr lang="en-US" sz="3600" dirty="0">
                <a:solidFill>
                  <a:schemeClr val="tx1"/>
                </a:solidFill>
              </a:rPr>
              <a:t>, Andrew Turner, </a:t>
            </a:r>
            <a:r>
              <a:rPr lang="en-US" sz="3600" dirty="0" err="1">
                <a:solidFill>
                  <a:schemeClr val="tx1"/>
                </a:solidFill>
              </a:rPr>
              <a:t>Munraj</a:t>
            </a:r>
            <a:r>
              <a:rPr lang="en-US" sz="3600" dirty="0">
                <a:solidFill>
                  <a:schemeClr val="tx1"/>
                </a:solidFill>
              </a:rPr>
              <a:t> </a:t>
            </a:r>
            <a:r>
              <a:rPr lang="en-US" sz="3600" dirty="0" err="1">
                <a:solidFill>
                  <a:schemeClr val="tx1"/>
                </a:solidFill>
              </a:rPr>
              <a:t>Vadera</a:t>
            </a:r>
            <a:r>
              <a:rPr lang="en-US" sz="3600" dirty="0">
                <a:solidFill>
                  <a:schemeClr val="tx1"/>
                </a:solidFill>
              </a:rPr>
              <a:t>, Konrad </a:t>
            </a:r>
            <a:r>
              <a:rPr lang="en-US" sz="3600" dirty="0" err="1">
                <a:solidFill>
                  <a:schemeClr val="tx1"/>
                </a:solidFill>
              </a:rPr>
              <a:t>Witaszczyk</a:t>
            </a:r>
            <a:r>
              <a:rPr lang="en-US" sz="3600" dirty="0">
                <a:solidFill>
                  <a:schemeClr val="tx1"/>
                </a:solidFill>
              </a:rPr>
              <a:t>, Jonathan Woodruff, </a:t>
            </a:r>
            <a:r>
              <a:rPr lang="en-US" sz="3600" dirty="0" err="1">
                <a:solidFill>
                  <a:schemeClr val="tx1"/>
                </a:solidFill>
              </a:rPr>
              <a:t>Hongyan</a:t>
            </a:r>
            <a:r>
              <a:rPr lang="en-US" sz="3600" dirty="0">
                <a:solidFill>
                  <a:schemeClr val="tx1"/>
                </a:solidFill>
              </a:rPr>
              <a:t> Xia, Vadim </a:t>
            </a:r>
            <a:r>
              <a:rPr lang="en-US" sz="3600" dirty="0" err="1">
                <a:solidFill>
                  <a:schemeClr val="tx1"/>
                </a:solidFill>
              </a:rPr>
              <a:t>Zaliva</a:t>
            </a:r>
            <a:r>
              <a:rPr lang="en-US" sz="3600" dirty="0">
                <a:solidFill>
                  <a:schemeClr val="tx1"/>
                </a:solidFill>
              </a:rPr>
              <a:t>, and </a:t>
            </a:r>
            <a:r>
              <a:rPr lang="en-US" sz="3600" dirty="0" err="1">
                <a:solidFill>
                  <a:schemeClr val="tx1"/>
                </a:solidFill>
              </a:rPr>
              <a:t>Bjoern</a:t>
            </a:r>
            <a:r>
              <a:rPr lang="en-US" sz="3600" dirty="0">
                <a:solidFill>
                  <a:schemeClr val="tx1"/>
                </a:solidFill>
              </a:rPr>
              <a:t> A. </a:t>
            </a:r>
            <a:r>
              <a:rPr lang="en-US" sz="3600" dirty="0" err="1">
                <a:solidFill>
                  <a:schemeClr val="tx1"/>
                </a:solidFill>
              </a:rPr>
              <a:t>Zeeb</a:t>
            </a:r>
            <a:endParaRPr lang="en-US" sz="3600" b="1" dirty="0">
              <a:solidFill>
                <a:schemeClr val="tx1"/>
              </a:solidFill>
            </a:endParaRPr>
          </a:p>
        </p:txBody>
      </p:sp>
      <p:sp>
        <p:nvSpPr>
          <p:cNvPr id="4" name="Title 3">
            <a:extLst>
              <a:ext uri="{FF2B5EF4-FFF2-40B4-BE49-F238E27FC236}">
                <a16:creationId xmlns:a16="http://schemas.microsoft.com/office/drawing/2014/main" id="{618CBE9F-D635-3989-D83E-9705C751B3A7}"/>
              </a:ext>
            </a:extLst>
          </p:cNvPr>
          <p:cNvSpPr>
            <a:spLocks noGrp="1"/>
          </p:cNvSpPr>
          <p:nvPr>
            <p:ph type="ctrTitle"/>
          </p:nvPr>
        </p:nvSpPr>
        <p:spPr/>
        <p:txBody>
          <a:bodyPr>
            <a:normAutofit/>
          </a:bodyPr>
          <a:lstStyle/>
          <a:p>
            <a:pPr algn="ctr"/>
            <a:r>
              <a:rPr lang="en-US" sz="4000" dirty="0"/>
              <a:t>RISC-V Tech. Council</a:t>
            </a:r>
            <a:br>
              <a:rPr lang="en-US" sz="6700" dirty="0"/>
            </a:br>
            <a:r>
              <a:rPr lang="en-US" sz="6700" dirty="0"/>
              <a:t>CHERI extension for RISC-V</a:t>
            </a:r>
            <a:endParaRPr lang="en-US" dirty="0"/>
          </a:p>
        </p:txBody>
      </p:sp>
      <p:sp>
        <p:nvSpPr>
          <p:cNvPr id="6" name="Rectangle 5">
            <a:extLst>
              <a:ext uri="{FF2B5EF4-FFF2-40B4-BE49-F238E27FC236}">
                <a16:creationId xmlns:a16="http://schemas.microsoft.com/office/drawing/2014/main" id="{E7F5772F-211A-205D-58ED-1278A6455B09}"/>
              </a:ext>
            </a:extLst>
          </p:cNvPr>
          <p:cNvSpPr/>
          <p:nvPr/>
        </p:nvSpPr>
        <p:spPr>
          <a:xfrm>
            <a:off x="2073821" y="6150114"/>
            <a:ext cx="6622918" cy="707886"/>
          </a:xfrm>
          <a:prstGeom prst="rect">
            <a:avLst/>
          </a:prstGeom>
        </p:spPr>
        <p:txBody>
          <a:bodyPr wrap="square">
            <a:spAutoFit/>
          </a:bodyPr>
          <a:lstStyle/>
          <a:p>
            <a:r>
              <a:rPr lang="en-US" sz="800" dirty="0"/>
              <a:t>Approved for public release; distribution is unlimited. This research is sponsored by the Defense Advanced Research Projects Agency (DARPA) and the Air Force Research Laboratory (AFRL), under contracts FA8750-10-C-0237 (“CTSRD”), with additional support from FA8750-11-C-0249 (“MRC2”), HR0011-18-C-0016 (“ECATS”), FA8650-18-C-7809 (“CIFV”), HR001122C0110 (“ETC”), and HR001122S0003 (“MTSS”). The views, opinions, and/or findings contained in this article/presentation</a:t>
            </a:r>
            <a:r>
              <a:rPr lang="en-US" sz="800" baseline="0" dirty="0"/>
              <a:t> </a:t>
            </a:r>
            <a:r>
              <a:rPr lang="en-US" sz="800" dirty="0"/>
              <a:t>are those of the author(s)/presenter(s) and should not</a:t>
            </a:r>
            <a:r>
              <a:rPr lang="en-US" sz="800" baseline="0" dirty="0"/>
              <a:t> </a:t>
            </a:r>
            <a:r>
              <a:rPr lang="en-US" sz="800" dirty="0"/>
              <a:t>be interpreted as representing the official views or policies of the</a:t>
            </a:r>
            <a:r>
              <a:rPr lang="en-US" sz="800" baseline="0" dirty="0"/>
              <a:t> </a:t>
            </a:r>
            <a:r>
              <a:rPr lang="en-US" sz="800" dirty="0"/>
              <a:t>Department of Defense or the U.S. Government.</a:t>
            </a:r>
          </a:p>
        </p:txBody>
      </p:sp>
      <p:pic>
        <p:nvPicPr>
          <p:cNvPr id="2" name="Picture 1">
            <a:extLst>
              <a:ext uri="{FF2B5EF4-FFF2-40B4-BE49-F238E27FC236}">
                <a16:creationId xmlns:a16="http://schemas.microsoft.com/office/drawing/2014/main" id="{F0E7AF74-90C1-B2DE-F82B-5A7F392196A0}"/>
              </a:ext>
            </a:extLst>
          </p:cNvPr>
          <p:cNvPicPr>
            <a:picLocks noChangeAspect="1"/>
          </p:cNvPicPr>
          <p:nvPr/>
        </p:nvPicPr>
        <p:blipFill>
          <a:blip r:embed="rId2"/>
          <a:stretch>
            <a:fillRect/>
          </a:stretch>
        </p:blipFill>
        <p:spPr>
          <a:xfrm>
            <a:off x="4523383" y="4145294"/>
            <a:ext cx="2059691" cy="429509"/>
          </a:xfrm>
          <a:prstGeom prst="rect">
            <a:avLst/>
          </a:prstGeom>
        </p:spPr>
      </p:pic>
      <p:pic>
        <p:nvPicPr>
          <p:cNvPr id="8" name="Picture 7" descr="A colorful circle logo on a black background&#10;&#10;Description automatically generated">
            <a:extLst>
              <a:ext uri="{FF2B5EF4-FFF2-40B4-BE49-F238E27FC236}">
                <a16:creationId xmlns:a16="http://schemas.microsoft.com/office/drawing/2014/main" id="{74837BFA-E282-5004-67B7-B12009302A61}"/>
              </a:ext>
            </a:extLst>
          </p:cNvPr>
          <p:cNvPicPr>
            <a:picLocks noChangeAspect="1"/>
          </p:cNvPicPr>
          <p:nvPr/>
        </p:nvPicPr>
        <p:blipFill>
          <a:blip r:embed="rId3"/>
          <a:stretch>
            <a:fillRect/>
          </a:stretch>
        </p:blipFill>
        <p:spPr>
          <a:xfrm>
            <a:off x="7707086" y="4145294"/>
            <a:ext cx="1422400" cy="481171"/>
          </a:xfrm>
          <a:prstGeom prst="rect">
            <a:avLst/>
          </a:prstGeom>
        </p:spPr>
      </p:pic>
      <p:pic>
        <p:nvPicPr>
          <p:cNvPr id="10" name="Graphic 9">
            <a:extLst>
              <a:ext uri="{FF2B5EF4-FFF2-40B4-BE49-F238E27FC236}">
                <a16:creationId xmlns:a16="http://schemas.microsoft.com/office/drawing/2014/main" id="{325D750E-FB68-563A-664C-7C4173F106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3176" y="4086998"/>
            <a:ext cx="1422400" cy="546100"/>
          </a:xfrm>
          <a:prstGeom prst="rect">
            <a:avLst/>
          </a:prstGeom>
        </p:spPr>
      </p:pic>
    </p:spTree>
    <p:extLst>
      <p:ext uri="{BB962C8B-B14F-4D97-AF65-F5344CB8AC3E}">
        <p14:creationId xmlns:p14="http://schemas.microsoft.com/office/powerpoint/2010/main" val="202859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3F18E8-1C8E-F741-42D7-DC360E704176}"/>
              </a:ext>
            </a:extLst>
          </p:cNvPr>
          <p:cNvSpPr>
            <a:spLocks noGrp="1"/>
          </p:cNvSpPr>
          <p:nvPr>
            <p:ph type="title"/>
          </p:nvPr>
        </p:nvSpPr>
        <p:spPr/>
        <p:txBody>
          <a:bodyPr/>
          <a:lstStyle/>
          <a:p>
            <a:r>
              <a:rPr lang="en-US" dirty="0"/>
              <a:t>Software compartmentalization at scale</a:t>
            </a:r>
          </a:p>
        </p:txBody>
      </p:sp>
      <p:sp>
        <p:nvSpPr>
          <p:cNvPr id="8" name="Content Placeholder 7">
            <a:extLst>
              <a:ext uri="{FF2B5EF4-FFF2-40B4-BE49-F238E27FC236}">
                <a16:creationId xmlns:a16="http://schemas.microsoft.com/office/drawing/2014/main" id="{C0350830-E9E1-ABAD-A2F4-3F566E1EEB2C}"/>
              </a:ext>
            </a:extLst>
          </p:cNvPr>
          <p:cNvSpPr>
            <a:spLocks noGrp="1"/>
          </p:cNvSpPr>
          <p:nvPr>
            <p:ph idx="1"/>
          </p:nvPr>
        </p:nvSpPr>
        <p:spPr>
          <a:xfrm>
            <a:off x="920140" y="3899122"/>
            <a:ext cx="10301328" cy="2516152"/>
          </a:xfrm>
        </p:spPr>
        <p:txBody>
          <a:bodyPr>
            <a:normAutofit fontScale="92500" lnSpcReduction="10000"/>
          </a:bodyPr>
          <a:lstStyle/>
          <a:p>
            <a:pPr indent="-445758">
              <a:buSzPct val="100000"/>
            </a:pPr>
            <a:r>
              <a:rPr lang="en-GB" dirty="0"/>
              <a:t>Current CPUs limit:</a:t>
            </a:r>
          </a:p>
          <a:p>
            <a:pPr lvl="1" indent="-414432">
              <a:buSzPct val="100000"/>
            </a:pPr>
            <a:r>
              <a:rPr lang="en-GB" dirty="0"/>
              <a:t>The number of compartments and rate of their creation/destruction</a:t>
            </a:r>
          </a:p>
          <a:p>
            <a:pPr lvl="1" indent="-414432">
              <a:buSzPct val="100000"/>
            </a:pPr>
            <a:r>
              <a:rPr lang="en-GB" dirty="0"/>
              <a:t>The frequency of switching between them, especially as compartment count grows</a:t>
            </a:r>
          </a:p>
          <a:p>
            <a:pPr lvl="1" indent="-414432">
              <a:buSzPct val="100000"/>
            </a:pPr>
            <a:r>
              <a:rPr lang="en-GB" dirty="0"/>
              <a:t>The nature and performance of memory sharing between compartments</a:t>
            </a:r>
          </a:p>
          <a:p>
            <a:pPr indent="-445758">
              <a:buSzPct val="100000"/>
            </a:pPr>
            <a:r>
              <a:rPr lang="en-GB" dirty="0"/>
              <a:t>CHERI is intended to improve each of these – by at least an order of magnitude</a:t>
            </a:r>
          </a:p>
        </p:txBody>
      </p:sp>
      <p:sp>
        <p:nvSpPr>
          <p:cNvPr id="5" name="Slide Number Placeholder 4">
            <a:extLst>
              <a:ext uri="{FF2B5EF4-FFF2-40B4-BE49-F238E27FC236}">
                <a16:creationId xmlns:a16="http://schemas.microsoft.com/office/drawing/2014/main" id="{3BEA6FDD-F391-1F9E-40EC-293CC4832FBB}"/>
              </a:ext>
            </a:extLst>
          </p:cNvPr>
          <p:cNvSpPr>
            <a:spLocks noGrp="1"/>
          </p:cNvSpPr>
          <p:nvPr>
            <p:ph type="sldNum" sz="quarter" idx="12"/>
          </p:nvPr>
        </p:nvSpPr>
        <p:spPr/>
        <p:txBody>
          <a:bodyPr/>
          <a:lstStyle/>
          <a:p>
            <a:fld id="{69F7022F-BFDE-A24F-8B41-A294A002DD0C}" type="slidenum">
              <a:rPr lang="en-US" smtClean="0"/>
              <a:t>10</a:t>
            </a:fld>
            <a:endParaRPr lang="en-US"/>
          </a:p>
        </p:txBody>
      </p:sp>
      <p:pic>
        <p:nvPicPr>
          <p:cNvPr id="9" name="Google Shape;81;p17">
            <a:extLst>
              <a:ext uri="{FF2B5EF4-FFF2-40B4-BE49-F238E27FC236}">
                <a16:creationId xmlns:a16="http://schemas.microsoft.com/office/drawing/2014/main" id="{FFD0331B-F298-7D1C-28E2-758AFD71614D}"/>
              </a:ext>
            </a:extLst>
          </p:cNvPr>
          <p:cNvPicPr preferRelativeResize="0"/>
          <p:nvPr/>
        </p:nvPicPr>
        <p:blipFill rotWithShape="1">
          <a:blip r:embed="rId2">
            <a:alphaModFix/>
          </a:blip>
          <a:srcRect l="37496" t="2355" r="820" b="30534"/>
          <a:stretch/>
        </p:blipFill>
        <p:spPr>
          <a:xfrm>
            <a:off x="4069267" y="1898733"/>
            <a:ext cx="2403000" cy="1632499"/>
          </a:xfrm>
          <a:prstGeom prst="rect">
            <a:avLst/>
          </a:prstGeom>
          <a:noFill/>
          <a:ln w="9525" cap="flat" cmpd="sng">
            <a:solidFill>
              <a:srgbClr val="595959"/>
            </a:solidFill>
            <a:prstDash val="solid"/>
            <a:round/>
            <a:headEnd type="none" w="sm" len="sm"/>
            <a:tailEnd type="none" w="sm" len="sm"/>
          </a:ln>
        </p:spPr>
      </p:pic>
      <p:sp>
        <p:nvSpPr>
          <p:cNvPr id="10" name="Google Shape;82;p17">
            <a:extLst>
              <a:ext uri="{FF2B5EF4-FFF2-40B4-BE49-F238E27FC236}">
                <a16:creationId xmlns:a16="http://schemas.microsoft.com/office/drawing/2014/main" id="{247D958D-6A4D-5013-B8DE-8749B8D4108C}"/>
              </a:ext>
            </a:extLst>
          </p:cNvPr>
          <p:cNvSpPr/>
          <p:nvPr/>
        </p:nvSpPr>
        <p:spPr>
          <a:xfrm>
            <a:off x="4053367" y="1896899"/>
            <a:ext cx="2434800" cy="16324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1" name="Google Shape;83;p17">
            <a:extLst>
              <a:ext uri="{FF2B5EF4-FFF2-40B4-BE49-F238E27FC236}">
                <a16:creationId xmlns:a16="http://schemas.microsoft.com/office/drawing/2014/main" id="{979B7405-9E7E-953B-8D5C-FADFD0231AEF}"/>
              </a:ext>
            </a:extLst>
          </p:cNvPr>
          <p:cNvPicPr preferRelativeResize="0"/>
          <p:nvPr/>
        </p:nvPicPr>
        <p:blipFill>
          <a:blip r:embed="rId2">
            <a:alphaModFix/>
          </a:blip>
          <a:stretch>
            <a:fillRect/>
          </a:stretch>
        </p:blipFill>
        <p:spPr>
          <a:xfrm>
            <a:off x="521534" y="1788285"/>
            <a:ext cx="2962333" cy="1849967"/>
          </a:xfrm>
          <a:prstGeom prst="rect">
            <a:avLst/>
          </a:prstGeom>
          <a:noFill/>
          <a:ln w="9525" cap="flat" cmpd="sng">
            <a:solidFill>
              <a:srgbClr val="595959"/>
            </a:solidFill>
            <a:prstDash val="solid"/>
            <a:round/>
            <a:headEnd type="none" w="sm" len="sm"/>
            <a:tailEnd type="none" w="sm" len="sm"/>
          </a:ln>
        </p:spPr>
      </p:pic>
      <p:pic>
        <p:nvPicPr>
          <p:cNvPr id="12" name="Google Shape;84;p17">
            <a:extLst>
              <a:ext uri="{FF2B5EF4-FFF2-40B4-BE49-F238E27FC236}">
                <a16:creationId xmlns:a16="http://schemas.microsoft.com/office/drawing/2014/main" id="{B7FD7F55-D6BF-74BD-FB68-49B96DE91EFB}"/>
              </a:ext>
            </a:extLst>
          </p:cNvPr>
          <p:cNvPicPr preferRelativeResize="0"/>
          <p:nvPr/>
        </p:nvPicPr>
        <p:blipFill rotWithShape="1">
          <a:blip r:embed="rId2">
            <a:alphaModFix/>
          </a:blip>
          <a:srcRect l="38770" t="10707" r="52725" b="80077"/>
          <a:stretch/>
        </p:blipFill>
        <p:spPr>
          <a:xfrm>
            <a:off x="7236001" y="1688167"/>
            <a:ext cx="331300" cy="224167"/>
          </a:xfrm>
          <a:prstGeom prst="rect">
            <a:avLst/>
          </a:prstGeom>
          <a:noFill/>
          <a:ln w="9525" cap="flat" cmpd="sng">
            <a:solidFill>
              <a:srgbClr val="595959"/>
            </a:solidFill>
            <a:prstDash val="solid"/>
            <a:round/>
            <a:headEnd type="none" w="sm" len="sm"/>
            <a:tailEnd type="none" w="sm" len="sm"/>
          </a:ln>
        </p:spPr>
      </p:pic>
      <p:pic>
        <p:nvPicPr>
          <p:cNvPr id="13" name="Google Shape;85;p17">
            <a:extLst>
              <a:ext uri="{FF2B5EF4-FFF2-40B4-BE49-F238E27FC236}">
                <a16:creationId xmlns:a16="http://schemas.microsoft.com/office/drawing/2014/main" id="{BB0B3607-2C5E-96F2-D4CA-338B0BF98182}"/>
              </a:ext>
            </a:extLst>
          </p:cNvPr>
          <p:cNvPicPr preferRelativeResize="0"/>
          <p:nvPr/>
        </p:nvPicPr>
        <p:blipFill rotWithShape="1">
          <a:blip r:embed="rId2">
            <a:alphaModFix/>
          </a:blip>
          <a:srcRect l="39052" t="19104" r="52442" b="71680"/>
          <a:stretch/>
        </p:blipFill>
        <p:spPr>
          <a:xfrm>
            <a:off x="7236001" y="2133617"/>
            <a:ext cx="331300" cy="224167"/>
          </a:xfrm>
          <a:prstGeom prst="rect">
            <a:avLst/>
          </a:prstGeom>
          <a:noFill/>
          <a:ln w="9525" cap="flat" cmpd="sng">
            <a:solidFill>
              <a:srgbClr val="595959"/>
            </a:solidFill>
            <a:prstDash val="solid"/>
            <a:round/>
            <a:headEnd type="none" w="sm" len="sm"/>
            <a:tailEnd type="none" w="sm" len="sm"/>
          </a:ln>
        </p:spPr>
      </p:pic>
      <p:pic>
        <p:nvPicPr>
          <p:cNvPr id="14" name="Google Shape;86;p17">
            <a:extLst>
              <a:ext uri="{FF2B5EF4-FFF2-40B4-BE49-F238E27FC236}">
                <a16:creationId xmlns:a16="http://schemas.microsoft.com/office/drawing/2014/main" id="{DDC2D2A9-3D17-F7B1-28C7-1AC3DC5C99E5}"/>
              </a:ext>
            </a:extLst>
          </p:cNvPr>
          <p:cNvPicPr preferRelativeResize="0"/>
          <p:nvPr/>
        </p:nvPicPr>
        <p:blipFill rotWithShape="1">
          <a:blip r:embed="rId2">
            <a:alphaModFix/>
          </a:blip>
          <a:srcRect l="38770" t="27412" r="52725" b="63372"/>
          <a:stretch/>
        </p:blipFill>
        <p:spPr>
          <a:xfrm>
            <a:off x="7236001" y="2471467"/>
            <a:ext cx="331300" cy="224167"/>
          </a:xfrm>
          <a:prstGeom prst="rect">
            <a:avLst/>
          </a:prstGeom>
          <a:noFill/>
          <a:ln w="9525" cap="flat" cmpd="sng">
            <a:solidFill>
              <a:srgbClr val="595959"/>
            </a:solidFill>
            <a:prstDash val="solid"/>
            <a:round/>
            <a:headEnd type="none" w="sm" len="sm"/>
            <a:tailEnd type="none" w="sm" len="sm"/>
          </a:ln>
        </p:spPr>
      </p:pic>
      <p:pic>
        <p:nvPicPr>
          <p:cNvPr id="15" name="Google Shape;87;p17">
            <a:extLst>
              <a:ext uri="{FF2B5EF4-FFF2-40B4-BE49-F238E27FC236}">
                <a16:creationId xmlns:a16="http://schemas.microsoft.com/office/drawing/2014/main" id="{562BE8E5-A893-D60E-DF37-52D3C83DF92E}"/>
              </a:ext>
            </a:extLst>
          </p:cNvPr>
          <p:cNvPicPr preferRelativeResize="0"/>
          <p:nvPr/>
        </p:nvPicPr>
        <p:blipFill rotWithShape="1">
          <a:blip r:embed="rId2">
            <a:alphaModFix/>
          </a:blip>
          <a:srcRect l="38770" t="34724" r="52725" b="56061"/>
          <a:stretch/>
        </p:blipFill>
        <p:spPr>
          <a:xfrm>
            <a:off x="7236001" y="3132534"/>
            <a:ext cx="331300" cy="224167"/>
          </a:xfrm>
          <a:prstGeom prst="rect">
            <a:avLst/>
          </a:prstGeom>
          <a:noFill/>
          <a:ln w="9525" cap="flat" cmpd="sng">
            <a:solidFill>
              <a:srgbClr val="595959"/>
            </a:solidFill>
            <a:prstDash val="solid"/>
            <a:round/>
            <a:headEnd type="none" w="sm" len="sm"/>
            <a:tailEnd type="none" w="sm" len="sm"/>
          </a:ln>
        </p:spPr>
      </p:pic>
      <p:pic>
        <p:nvPicPr>
          <p:cNvPr id="16" name="Google Shape;88;p17">
            <a:extLst>
              <a:ext uri="{FF2B5EF4-FFF2-40B4-BE49-F238E27FC236}">
                <a16:creationId xmlns:a16="http://schemas.microsoft.com/office/drawing/2014/main" id="{B5B49C84-A38E-B428-C6D5-78F8D79D727E}"/>
              </a:ext>
            </a:extLst>
          </p:cNvPr>
          <p:cNvPicPr preferRelativeResize="0"/>
          <p:nvPr/>
        </p:nvPicPr>
        <p:blipFill rotWithShape="1">
          <a:blip r:embed="rId2">
            <a:alphaModFix/>
          </a:blip>
          <a:srcRect l="48650" t="13662" r="1741" b="34860"/>
          <a:stretch/>
        </p:blipFill>
        <p:spPr>
          <a:xfrm>
            <a:off x="8173134" y="2391933"/>
            <a:ext cx="1932599" cy="1252267"/>
          </a:xfrm>
          <a:prstGeom prst="rect">
            <a:avLst/>
          </a:prstGeom>
          <a:noFill/>
          <a:ln w="9525" cap="flat" cmpd="sng">
            <a:solidFill>
              <a:srgbClr val="595959"/>
            </a:solidFill>
            <a:prstDash val="solid"/>
            <a:round/>
            <a:headEnd type="none" w="sm" len="sm"/>
            <a:tailEnd type="none" w="sm" len="sm"/>
          </a:ln>
        </p:spPr>
      </p:pic>
      <p:pic>
        <p:nvPicPr>
          <p:cNvPr id="17" name="Google Shape;89;p17">
            <a:extLst>
              <a:ext uri="{FF2B5EF4-FFF2-40B4-BE49-F238E27FC236}">
                <a16:creationId xmlns:a16="http://schemas.microsoft.com/office/drawing/2014/main" id="{506A6F01-C23D-0BAE-CD70-CAAE2F1EBCB3}"/>
              </a:ext>
            </a:extLst>
          </p:cNvPr>
          <p:cNvPicPr preferRelativeResize="0"/>
          <p:nvPr/>
        </p:nvPicPr>
        <p:blipFill rotWithShape="1">
          <a:blip r:embed="rId2">
            <a:alphaModFix/>
          </a:blip>
          <a:srcRect l="54700" t="28360" r="29142" b="52572"/>
          <a:stretch/>
        </p:blipFill>
        <p:spPr>
          <a:xfrm>
            <a:off x="10687285" y="2290334"/>
            <a:ext cx="629465" cy="463833"/>
          </a:xfrm>
          <a:prstGeom prst="rect">
            <a:avLst/>
          </a:prstGeom>
          <a:noFill/>
          <a:ln w="9525" cap="flat" cmpd="sng">
            <a:solidFill>
              <a:srgbClr val="595959"/>
            </a:solidFill>
            <a:prstDash val="solid"/>
            <a:round/>
            <a:headEnd type="none" w="sm" len="sm"/>
            <a:tailEnd type="none" w="sm" len="sm"/>
          </a:ln>
        </p:spPr>
      </p:pic>
      <p:pic>
        <p:nvPicPr>
          <p:cNvPr id="18" name="Google Shape;90;p17">
            <a:extLst>
              <a:ext uri="{FF2B5EF4-FFF2-40B4-BE49-F238E27FC236}">
                <a16:creationId xmlns:a16="http://schemas.microsoft.com/office/drawing/2014/main" id="{B7F7CC5E-6606-C302-8F70-7617615C10DA}"/>
              </a:ext>
            </a:extLst>
          </p:cNvPr>
          <p:cNvPicPr preferRelativeResize="0"/>
          <p:nvPr/>
        </p:nvPicPr>
        <p:blipFill rotWithShape="1">
          <a:blip r:embed="rId2">
            <a:alphaModFix/>
          </a:blip>
          <a:srcRect l="76242" t="30344" r="12701" b="49743"/>
          <a:stretch/>
        </p:blipFill>
        <p:spPr>
          <a:xfrm>
            <a:off x="10786667" y="3030234"/>
            <a:ext cx="430700" cy="484399"/>
          </a:xfrm>
          <a:prstGeom prst="rect">
            <a:avLst/>
          </a:prstGeom>
          <a:noFill/>
          <a:ln w="9525" cap="flat" cmpd="sng">
            <a:solidFill>
              <a:srgbClr val="595959"/>
            </a:solidFill>
            <a:prstDash val="solid"/>
            <a:round/>
            <a:headEnd type="none" w="sm" len="sm"/>
            <a:tailEnd type="none" w="sm" len="sm"/>
          </a:ln>
        </p:spPr>
      </p:pic>
      <p:sp>
        <p:nvSpPr>
          <p:cNvPr id="19" name="Google Shape;91;p17">
            <a:extLst>
              <a:ext uri="{FF2B5EF4-FFF2-40B4-BE49-F238E27FC236}">
                <a16:creationId xmlns:a16="http://schemas.microsoft.com/office/drawing/2014/main" id="{65156B26-EB25-846B-0044-69251F44A771}"/>
              </a:ext>
            </a:extLst>
          </p:cNvPr>
          <p:cNvSpPr txBox="1"/>
          <p:nvPr/>
        </p:nvSpPr>
        <p:spPr>
          <a:xfrm>
            <a:off x="7142051" y="3195633"/>
            <a:ext cx="519200" cy="615513"/>
          </a:xfrm>
          <a:prstGeom prst="rect">
            <a:avLst/>
          </a:prstGeom>
          <a:noFill/>
          <a:ln>
            <a:noFill/>
          </a:ln>
        </p:spPr>
        <p:txBody>
          <a:bodyPr spcFirstLastPara="1" wrap="square" lIns="121900" tIns="121900" rIns="121900" bIns="121900" anchor="t" anchorCtr="0">
            <a:spAutoFit/>
          </a:bodyPr>
          <a:lstStyle/>
          <a:p>
            <a:r>
              <a:rPr lang="en-GB" sz="2400"/>
              <a:t>...</a:t>
            </a:r>
            <a:endParaRPr sz="2400"/>
          </a:p>
        </p:txBody>
      </p:sp>
      <p:sp>
        <p:nvSpPr>
          <p:cNvPr id="20" name="Google Shape;92;p17">
            <a:extLst>
              <a:ext uri="{FF2B5EF4-FFF2-40B4-BE49-F238E27FC236}">
                <a16:creationId xmlns:a16="http://schemas.microsoft.com/office/drawing/2014/main" id="{CD27E80A-FCFA-FA30-AB6A-E054632143A9}"/>
              </a:ext>
            </a:extLst>
          </p:cNvPr>
          <p:cNvSpPr/>
          <p:nvPr/>
        </p:nvSpPr>
        <p:spPr>
          <a:xfrm>
            <a:off x="4069267" y="20887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93;p17">
            <a:extLst>
              <a:ext uri="{FF2B5EF4-FFF2-40B4-BE49-F238E27FC236}">
                <a16:creationId xmlns:a16="http://schemas.microsoft.com/office/drawing/2014/main" id="{99A40BF8-75C7-6702-3F14-4799C2198FD9}"/>
              </a:ext>
            </a:extLst>
          </p:cNvPr>
          <p:cNvSpPr/>
          <p:nvPr/>
        </p:nvSpPr>
        <p:spPr>
          <a:xfrm>
            <a:off x="4069267" y="22919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94;p17">
            <a:extLst>
              <a:ext uri="{FF2B5EF4-FFF2-40B4-BE49-F238E27FC236}">
                <a16:creationId xmlns:a16="http://schemas.microsoft.com/office/drawing/2014/main" id="{85E9A17F-6141-9EE9-2474-C8141E33C990}"/>
              </a:ext>
            </a:extLst>
          </p:cNvPr>
          <p:cNvSpPr/>
          <p:nvPr/>
        </p:nvSpPr>
        <p:spPr>
          <a:xfrm>
            <a:off x="4069267" y="24951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95;p17">
            <a:extLst>
              <a:ext uri="{FF2B5EF4-FFF2-40B4-BE49-F238E27FC236}">
                <a16:creationId xmlns:a16="http://schemas.microsoft.com/office/drawing/2014/main" id="{D0F79C41-82D1-8E6D-94F5-29FB8916BD7D}"/>
              </a:ext>
            </a:extLst>
          </p:cNvPr>
          <p:cNvSpPr/>
          <p:nvPr/>
        </p:nvSpPr>
        <p:spPr>
          <a:xfrm>
            <a:off x="4069267" y="26983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96;p17">
            <a:extLst>
              <a:ext uri="{FF2B5EF4-FFF2-40B4-BE49-F238E27FC236}">
                <a16:creationId xmlns:a16="http://schemas.microsoft.com/office/drawing/2014/main" id="{0DCA49A7-8274-ED21-21AB-8D6E31780A91}"/>
              </a:ext>
            </a:extLst>
          </p:cNvPr>
          <p:cNvSpPr/>
          <p:nvPr/>
        </p:nvSpPr>
        <p:spPr>
          <a:xfrm>
            <a:off x="4069267" y="30031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97;p17">
            <a:extLst>
              <a:ext uri="{FF2B5EF4-FFF2-40B4-BE49-F238E27FC236}">
                <a16:creationId xmlns:a16="http://schemas.microsoft.com/office/drawing/2014/main" id="{1D0BC33B-935E-B4E3-351D-62B2FD9C44B3}"/>
              </a:ext>
            </a:extLst>
          </p:cNvPr>
          <p:cNvSpPr/>
          <p:nvPr/>
        </p:nvSpPr>
        <p:spPr>
          <a:xfrm>
            <a:off x="4069267" y="3206387"/>
            <a:ext cx="387200" cy="22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98;p17">
            <a:extLst>
              <a:ext uri="{FF2B5EF4-FFF2-40B4-BE49-F238E27FC236}">
                <a16:creationId xmlns:a16="http://schemas.microsoft.com/office/drawing/2014/main" id="{91B5B8D6-D7EA-22A7-9761-8FA947DAFBD9}"/>
              </a:ext>
            </a:extLst>
          </p:cNvPr>
          <p:cNvSpPr/>
          <p:nvPr/>
        </p:nvSpPr>
        <p:spPr>
          <a:xfrm>
            <a:off x="4069267" y="3409595"/>
            <a:ext cx="387200" cy="1196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99;p17">
            <a:extLst>
              <a:ext uri="{FF2B5EF4-FFF2-40B4-BE49-F238E27FC236}">
                <a16:creationId xmlns:a16="http://schemas.microsoft.com/office/drawing/2014/main" id="{738A2B42-D28F-E160-D332-57380EE20100}"/>
              </a:ext>
            </a:extLst>
          </p:cNvPr>
          <p:cNvSpPr/>
          <p:nvPr/>
        </p:nvSpPr>
        <p:spPr>
          <a:xfrm>
            <a:off x="8173133" y="2391967"/>
            <a:ext cx="1932800" cy="12524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100;p17">
            <a:extLst>
              <a:ext uri="{FF2B5EF4-FFF2-40B4-BE49-F238E27FC236}">
                <a16:creationId xmlns:a16="http://schemas.microsoft.com/office/drawing/2014/main" id="{1CD16948-65FF-B1DE-8ED2-14B543A50373}"/>
              </a:ext>
            </a:extLst>
          </p:cNvPr>
          <p:cNvSpPr/>
          <p:nvPr/>
        </p:nvSpPr>
        <p:spPr>
          <a:xfrm>
            <a:off x="1642667" y="1838833"/>
            <a:ext cx="1841200" cy="12524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101;p17">
            <a:extLst>
              <a:ext uri="{FF2B5EF4-FFF2-40B4-BE49-F238E27FC236}">
                <a16:creationId xmlns:a16="http://schemas.microsoft.com/office/drawing/2014/main" id="{B549EE14-07F0-AD81-9412-AEE1498F0B95}"/>
              </a:ext>
            </a:extLst>
          </p:cNvPr>
          <p:cNvSpPr/>
          <p:nvPr/>
        </p:nvSpPr>
        <p:spPr>
          <a:xfrm>
            <a:off x="7236000" y="1688233"/>
            <a:ext cx="331200" cy="2240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 name="Google Shape;102;p17">
            <a:extLst>
              <a:ext uri="{FF2B5EF4-FFF2-40B4-BE49-F238E27FC236}">
                <a16:creationId xmlns:a16="http://schemas.microsoft.com/office/drawing/2014/main" id="{A053E824-105E-E993-AAFB-F89838E7B7FD}"/>
              </a:ext>
            </a:extLst>
          </p:cNvPr>
          <p:cNvSpPr/>
          <p:nvPr/>
        </p:nvSpPr>
        <p:spPr>
          <a:xfrm>
            <a:off x="7236067" y="2128267"/>
            <a:ext cx="331200" cy="2240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 name="Google Shape;103;p17">
            <a:extLst>
              <a:ext uri="{FF2B5EF4-FFF2-40B4-BE49-F238E27FC236}">
                <a16:creationId xmlns:a16="http://schemas.microsoft.com/office/drawing/2014/main" id="{E920C8CE-48CA-4BF0-CCEB-5BFF7823FF3D}"/>
              </a:ext>
            </a:extLst>
          </p:cNvPr>
          <p:cNvSpPr/>
          <p:nvPr/>
        </p:nvSpPr>
        <p:spPr>
          <a:xfrm>
            <a:off x="7236000" y="2471551"/>
            <a:ext cx="331200" cy="2240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104;p17">
            <a:extLst>
              <a:ext uri="{FF2B5EF4-FFF2-40B4-BE49-F238E27FC236}">
                <a16:creationId xmlns:a16="http://schemas.microsoft.com/office/drawing/2014/main" id="{256B9197-5146-364D-1DDA-509A7EBDC1CF}"/>
              </a:ext>
            </a:extLst>
          </p:cNvPr>
          <p:cNvSpPr/>
          <p:nvPr/>
        </p:nvSpPr>
        <p:spPr>
          <a:xfrm>
            <a:off x="7236000" y="3132617"/>
            <a:ext cx="331200" cy="2240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105;p17">
            <a:extLst>
              <a:ext uri="{FF2B5EF4-FFF2-40B4-BE49-F238E27FC236}">
                <a16:creationId xmlns:a16="http://schemas.microsoft.com/office/drawing/2014/main" id="{BDEC8AFB-9EA6-49DC-6196-AD1B814C4D59}"/>
              </a:ext>
            </a:extLst>
          </p:cNvPr>
          <p:cNvSpPr/>
          <p:nvPr/>
        </p:nvSpPr>
        <p:spPr>
          <a:xfrm>
            <a:off x="10687300" y="2292016"/>
            <a:ext cx="629600" cy="464000"/>
          </a:xfrm>
          <a:prstGeom prst="rect">
            <a:avLst/>
          </a:prstGeom>
          <a:solidFill>
            <a:srgbClr val="F4CCCC">
              <a:alpha val="3240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106;p17">
            <a:extLst>
              <a:ext uri="{FF2B5EF4-FFF2-40B4-BE49-F238E27FC236}">
                <a16:creationId xmlns:a16="http://schemas.microsoft.com/office/drawing/2014/main" id="{7B2CC89A-EDDA-9850-BC71-339DA59CD8BF}"/>
              </a:ext>
            </a:extLst>
          </p:cNvPr>
          <p:cNvSpPr/>
          <p:nvPr/>
        </p:nvSpPr>
        <p:spPr>
          <a:xfrm>
            <a:off x="10786700" y="3025501"/>
            <a:ext cx="430800" cy="484400"/>
          </a:xfrm>
          <a:prstGeom prst="rect">
            <a:avLst/>
          </a:prstGeom>
          <a:no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5" name="Google Shape;107;p17">
            <a:extLst>
              <a:ext uri="{FF2B5EF4-FFF2-40B4-BE49-F238E27FC236}">
                <a16:creationId xmlns:a16="http://schemas.microsoft.com/office/drawing/2014/main" id="{C0797685-655E-8864-D41D-024CC083CF39}"/>
              </a:ext>
            </a:extLst>
          </p:cNvPr>
          <p:cNvCxnSpPr>
            <a:stCxn id="28" idx="3"/>
            <a:endCxn id="10" idx="1"/>
          </p:cNvCxnSpPr>
          <p:nvPr/>
        </p:nvCxnSpPr>
        <p:spPr>
          <a:xfrm>
            <a:off x="3483867" y="2465033"/>
            <a:ext cx="569600" cy="248000"/>
          </a:xfrm>
          <a:prstGeom prst="straightConnector1">
            <a:avLst/>
          </a:prstGeom>
          <a:noFill/>
          <a:ln w="9525" cap="flat" cmpd="sng">
            <a:solidFill>
              <a:srgbClr val="595959"/>
            </a:solidFill>
            <a:prstDash val="solid"/>
            <a:round/>
            <a:headEnd type="none" w="med" len="med"/>
            <a:tailEnd type="triangle" w="med" len="med"/>
          </a:ln>
        </p:spPr>
      </p:cxnSp>
      <p:cxnSp>
        <p:nvCxnSpPr>
          <p:cNvPr id="36" name="Google Shape;108;p17">
            <a:extLst>
              <a:ext uri="{FF2B5EF4-FFF2-40B4-BE49-F238E27FC236}">
                <a16:creationId xmlns:a16="http://schemas.microsoft.com/office/drawing/2014/main" id="{12986923-BF89-3953-2E6C-8235BCFE3C79}"/>
              </a:ext>
            </a:extLst>
          </p:cNvPr>
          <p:cNvCxnSpPr>
            <a:stCxn id="41" idx="3"/>
            <a:endCxn id="27" idx="1"/>
          </p:cNvCxnSpPr>
          <p:nvPr/>
        </p:nvCxnSpPr>
        <p:spPr>
          <a:xfrm>
            <a:off x="6413100" y="2827000"/>
            <a:ext cx="1760000" cy="191200"/>
          </a:xfrm>
          <a:prstGeom prst="straightConnector1">
            <a:avLst/>
          </a:prstGeom>
          <a:noFill/>
          <a:ln w="9525" cap="flat" cmpd="sng">
            <a:solidFill>
              <a:srgbClr val="595959"/>
            </a:solidFill>
            <a:prstDash val="solid"/>
            <a:round/>
            <a:headEnd type="none" w="med" len="med"/>
            <a:tailEnd type="triangle" w="med" len="med"/>
          </a:ln>
        </p:spPr>
      </p:cxnSp>
      <p:sp>
        <p:nvSpPr>
          <p:cNvPr id="37" name="Google Shape;110;p17">
            <a:extLst>
              <a:ext uri="{FF2B5EF4-FFF2-40B4-BE49-F238E27FC236}">
                <a16:creationId xmlns:a16="http://schemas.microsoft.com/office/drawing/2014/main" id="{FF75BFA8-5469-0C40-FB56-4C071389F491}"/>
              </a:ext>
            </a:extLst>
          </p:cNvPr>
          <p:cNvSpPr/>
          <p:nvPr/>
        </p:nvSpPr>
        <p:spPr>
          <a:xfrm>
            <a:off x="8420167" y="2708816"/>
            <a:ext cx="629600" cy="46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 name="Google Shape;111;p17">
            <a:extLst>
              <a:ext uri="{FF2B5EF4-FFF2-40B4-BE49-F238E27FC236}">
                <a16:creationId xmlns:a16="http://schemas.microsoft.com/office/drawing/2014/main" id="{2DE695D7-8D97-8DC5-F218-962D2B79C478}"/>
              </a:ext>
            </a:extLst>
          </p:cNvPr>
          <p:cNvSpPr/>
          <p:nvPr/>
        </p:nvSpPr>
        <p:spPr>
          <a:xfrm>
            <a:off x="9241200" y="2785900"/>
            <a:ext cx="430800" cy="4640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9" name="Google Shape;112;p17">
            <a:extLst>
              <a:ext uri="{FF2B5EF4-FFF2-40B4-BE49-F238E27FC236}">
                <a16:creationId xmlns:a16="http://schemas.microsoft.com/office/drawing/2014/main" id="{E9113147-9B66-8B7B-D778-2A1D6CBB0365}"/>
              </a:ext>
            </a:extLst>
          </p:cNvPr>
          <p:cNvCxnSpPr>
            <a:stCxn id="38" idx="3"/>
            <a:endCxn id="34" idx="1"/>
          </p:cNvCxnSpPr>
          <p:nvPr/>
        </p:nvCxnSpPr>
        <p:spPr>
          <a:xfrm>
            <a:off x="9672000" y="3017900"/>
            <a:ext cx="1114800" cy="250000"/>
          </a:xfrm>
          <a:prstGeom prst="straightConnector1">
            <a:avLst/>
          </a:prstGeom>
          <a:noFill/>
          <a:ln w="9525" cap="flat" cmpd="sng">
            <a:solidFill>
              <a:srgbClr val="595959"/>
            </a:solidFill>
            <a:prstDash val="solid"/>
            <a:round/>
            <a:headEnd type="none" w="med" len="med"/>
            <a:tailEnd type="triangle" w="med" len="med"/>
          </a:ln>
        </p:spPr>
      </p:cxnSp>
      <p:cxnSp>
        <p:nvCxnSpPr>
          <p:cNvPr id="40" name="Google Shape;113;p17">
            <a:extLst>
              <a:ext uri="{FF2B5EF4-FFF2-40B4-BE49-F238E27FC236}">
                <a16:creationId xmlns:a16="http://schemas.microsoft.com/office/drawing/2014/main" id="{87229B39-08C5-281D-9972-EFB3F2EC7E40}"/>
              </a:ext>
            </a:extLst>
          </p:cNvPr>
          <p:cNvCxnSpPr>
            <a:stCxn id="37" idx="3"/>
            <a:endCxn id="33" idx="1"/>
          </p:cNvCxnSpPr>
          <p:nvPr/>
        </p:nvCxnSpPr>
        <p:spPr>
          <a:xfrm rot="10800000" flipH="1">
            <a:off x="9049767" y="2524016"/>
            <a:ext cx="1637600" cy="416800"/>
          </a:xfrm>
          <a:prstGeom prst="straightConnector1">
            <a:avLst/>
          </a:prstGeom>
          <a:noFill/>
          <a:ln w="9525" cap="flat" cmpd="sng">
            <a:solidFill>
              <a:srgbClr val="595959"/>
            </a:solidFill>
            <a:prstDash val="solid"/>
            <a:round/>
            <a:headEnd type="none" w="med" len="med"/>
            <a:tailEnd type="triangle" w="med" len="med"/>
          </a:ln>
        </p:spPr>
      </p:cxnSp>
      <p:sp>
        <p:nvSpPr>
          <p:cNvPr id="41" name="Google Shape;109;p17">
            <a:extLst>
              <a:ext uri="{FF2B5EF4-FFF2-40B4-BE49-F238E27FC236}">
                <a16:creationId xmlns:a16="http://schemas.microsoft.com/office/drawing/2014/main" id="{D60EAECC-1229-4ECF-C36A-638AD245A988}"/>
              </a:ext>
            </a:extLst>
          </p:cNvPr>
          <p:cNvSpPr/>
          <p:nvPr/>
        </p:nvSpPr>
        <p:spPr>
          <a:xfrm>
            <a:off x="4525100" y="2200800"/>
            <a:ext cx="1888000" cy="1252400"/>
          </a:xfrm>
          <a:prstGeom prst="rect">
            <a:avLst/>
          </a:prstGeom>
          <a:solidFill>
            <a:srgbClr val="75FF00">
              <a:alpha val="10060"/>
            </a:srgbClr>
          </a:solidFill>
          <a:ln w="19050"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2" name="Google Shape;114;p17">
            <a:extLst>
              <a:ext uri="{FF2B5EF4-FFF2-40B4-BE49-F238E27FC236}">
                <a16:creationId xmlns:a16="http://schemas.microsoft.com/office/drawing/2014/main" id="{A23F6553-8840-3D11-1D39-D11CCC7E2655}"/>
              </a:ext>
            </a:extLst>
          </p:cNvPr>
          <p:cNvCxnSpPr>
            <a:stCxn id="23" idx="3"/>
            <a:endCxn id="32" idx="1"/>
          </p:cNvCxnSpPr>
          <p:nvPr/>
        </p:nvCxnSpPr>
        <p:spPr>
          <a:xfrm>
            <a:off x="4456467" y="2810387"/>
            <a:ext cx="2779600" cy="434400"/>
          </a:xfrm>
          <a:prstGeom prst="straightConnector1">
            <a:avLst/>
          </a:prstGeom>
          <a:noFill/>
          <a:ln w="9525" cap="flat" cmpd="sng">
            <a:solidFill>
              <a:srgbClr val="595959"/>
            </a:solidFill>
            <a:prstDash val="solid"/>
            <a:round/>
            <a:headEnd type="none" w="med" len="med"/>
            <a:tailEnd type="triangle" w="med" len="med"/>
          </a:ln>
        </p:spPr>
      </p:cxnSp>
      <p:cxnSp>
        <p:nvCxnSpPr>
          <p:cNvPr id="43" name="Google Shape;115;p17">
            <a:extLst>
              <a:ext uri="{FF2B5EF4-FFF2-40B4-BE49-F238E27FC236}">
                <a16:creationId xmlns:a16="http://schemas.microsoft.com/office/drawing/2014/main" id="{2638938C-5888-32DA-C929-8F8D872F35B8}"/>
              </a:ext>
            </a:extLst>
          </p:cNvPr>
          <p:cNvCxnSpPr>
            <a:stCxn id="22" idx="3"/>
            <a:endCxn id="31" idx="1"/>
          </p:cNvCxnSpPr>
          <p:nvPr/>
        </p:nvCxnSpPr>
        <p:spPr>
          <a:xfrm rot="10800000" flipH="1">
            <a:off x="4456467" y="2583587"/>
            <a:ext cx="2779600" cy="23600"/>
          </a:xfrm>
          <a:prstGeom prst="straightConnector1">
            <a:avLst/>
          </a:prstGeom>
          <a:noFill/>
          <a:ln w="9525" cap="flat" cmpd="sng">
            <a:solidFill>
              <a:srgbClr val="595959"/>
            </a:solidFill>
            <a:prstDash val="solid"/>
            <a:round/>
            <a:headEnd type="none" w="med" len="med"/>
            <a:tailEnd type="triangle" w="med" len="med"/>
          </a:ln>
        </p:spPr>
      </p:cxnSp>
      <p:cxnSp>
        <p:nvCxnSpPr>
          <p:cNvPr id="44" name="Google Shape;116;p17">
            <a:extLst>
              <a:ext uri="{FF2B5EF4-FFF2-40B4-BE49-F238E27FC236}">
                <a16:creationId xmlns:a16="http://schemas.microsoft.com/office/drawing/2014/main" id="{74A45106-EEFD-6C79-5851-4916DC36ADD5}"/>
              </a:ext>
            </a:extLst>
          </p:cNvPr>
          <p:cNvCxnSpPr>
            <a:stCxn id="20" idx="3"/>
            <a:endCxn id="29" idx="1"/>
          </p:cNvCxnSpPr>
          <p:nvPr/>
        </p:nvCxnSpPr>
        <p:spPr>
          <a:xfrm rot="10800000" flipH="1">
            <a:off x="4456467" y="1800387"/>
            <a:ext cx="2779600" cy="400400"/>
          </a:xfrm>
          <a:prstGeom prst="straightConnector1">
            <a:avLst/>
          </a:prstGeom>
          <a:noFill/>
          <a:ln w="9525" cap="flat" cmpd="sng">
            <a:solidFill>
              <a:srgbClr val="595959"/>
            </a:solidFill>
            <a:prstDash val="solid"/>
            <a:round/>
            <a:headEnd type="none" w="med" len="med"/>
            <a:tailEnd type="triangle" w="med" len="med"/>
          </a:ln>
        </p:spPr>
      </p:cxnSp>
      <p:cxnSp>
        <p:nvCxnSpPr>
          <p:cNvPr id="45" name="Google Shape;117;p17">
            <a:extLst>
              <a:ext uri="{FF2B5EF4-FFF2-40B4-BE49-F238E27FC236}">
                <a16:creationId xmlns:a16="http://schemas.microsoft.com/office/drawing/2014/main" id="{EA0B15FD-2ED0-4A6B-76FA-5C2FCA96C83F}"/>
              </a:ext>
            </a:extLst>
          </p:cNvPr>
          <p:cNvCxnSpPr>
            <a:stCxn id="21" idx="3"/>
            <a:endCxn id="30" idx="1"/>
          </p:cNvCxnSpPr>
          <p:nvPr/>
        </p:nvCxnSpPr>
        <p:spPr>
          <a:xfrm rot="10800000" flipH="1">
            <a:off x="4456467" y="2240387"/>
            <a:ext cx="2779600" cy="163600"/>
          </a:xfrm>
          <a:prstGeom prst="straightConnector1">
            <a:avLst/>
          </a:prstGeom>
          <a:noFill/>
          <a:ln w="9525" cap="flat" cmpd="sng">
            <a:solidFill>
              <a:srgbClr val="595959"/>
            </a:solidFill>
            <a:prstDash val="solid"/>
            <a:round/>
            <a:headEnd type="none" w="med" len="med"/>
            <a:tailEnd type="triangle" w="med" len="med"/>
          </a:ln>
        </p:spPr>
      </p:cxnSp>
      <p:sp>
        <p:nvSpPr>
          <p:cNvPr id="46" name="Google Shape;118;p17">
            <a:extLst>
              <a:ext uri="{FF2B5EF4-FFF2-40B4-BE49-F238E27FC236}">
                <a16:creationId xmlns:a16="http://schemas.microsoft.com/office/drawing/2014/main" id="{5456F783-584D-3EA2-3E61-3EC50C4FFB52}"/>
              </a:ext>
            </a:extLst>
          </p:cNvPr>
          <p:cNvSpPr/>
          <p:nvPr/>
        </p:nvSpPr>
        <p:spPr>
          <a:xfrm>
            <a:off x="9212301" y="2093676"/>
            <a:ext cx="1776900" cy="326200"/>
          </a:xfrm>
          <a:custGeom>
            <a:avLst/>
            <a:gdLst/>
            <a:ahLst/>
            <a:cxnLst/>
            <a:rect l="l" t="t" r="r" b="b"/>
            <a:pathLst>
              <a:path w="53307" h="9786" extrusionOk="0">
                <a:moveTo>
                  <a:pt x="53307" y="9786"/>
                </a:moveTo>
                <a:cubicBezTo>
                  <a:pt x="46812" y="8160"/>
                  <a:pt x="23219" y="536"/>
                  <a:pt x="14334" y="30"/>
                </a:cubicBezTo>
                <a:cubicBezTo>
                  <a:pt x="5450" y="-476"/>
                  <a:pt x="2389" y="5630"/>
                  <a:pt x="0" y="6750"/>
                </a:cubicBezTo>
              </a:path>
            </a:pathLst>
          </a:custGeom>
          <a:noFill/>
          <a:ln w="28575" cap="flat" cmpd="sng">
            <a:solidFill>
              <a:srgbClr val="FF0000"/>
            </a:solidFill>
            <a:prstDash val="solid"/>
            <a:round/>
            <a:headEnd type="none" w="med" len="med"/>
            <a:tailEnd type="stealth" w="med" len="med"/>
          </a:ln>
        </p:spPr>
        <p:txBody>
          <a:bodyPr/>
          <a:lstStyle/>
          <a:p>
            <a:endParaRPr lang="en-US"/>
          </a:p>
        </p:txBody>
      </p:sp>
      <p:sp>
        <p:nvSpPr>
          <p:cNvPr id="47" name="Google Shape;119;p17">
            <a:extLst>
              <a:ext uri="{FF2B5EF4-FFF2-40B4-BE49-F238E27FC236}">
                <a16:creationId xmlns:a16="http://schemas.microsoft.com/office/drawing/2014/main" id="{3057BDBA-1A6D-F1F1-7AB8-6AD94C17BE61}"/>
              </a:ext>
            </a:extLst>
          </p:cNvPr>
          <p:cNvSpPr/>
          <p:nvPr/>
        </p:nvSpPr>
        <p:spPr>
          <a:xfrm>
            <a:off x="10808417" y="2206151"/>
            <a:ext cx="387216" cy="463824"/>
          </a:xfrm>
          <a:prstGeom prst="irregularSeal1">
            <a:avLst/>
          </a:prstGeom>
          <a:solidFill>
            <a:srgbClr val="CC0000"/>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 name="Google Shape;120;p17">
            <a:extLst>
              <a:ext uri="{FF2B5EF4-FFF2-40B4-BE49-F238E27FC236}">
                <a16:creationId xmlns:a16="http://schemas.microsoft.com/office/drawing/2014/main" id="{0B1ADE29-E4CD-AE27-0EA0-5FC97D71C78F}"/>
              </a:ext>
            </a:extLst>
          </p:cNvPr>
          <p:cNvSpPr txBox="1"/>
          <p:nvPr/>
        </p:nvSpPr>
        <p:spPr>
          <a:xfrm>
            <a:off x="8315133" y="1362267"/>
            <a:ext cx="3676400" cy="656421"/>
          </a:xfrm>
          <a:prstGeom prst="rect">
            <a:avLst/>
          </a:prstGeom>
          <a:noFill/>
          <a:ln>
            <a:noFill/>
          </a:ln>
        </p:spPr>
        <p:txBody>
          <a:bodyPr spcFirstLastPara="1" wrap="square" lIns="121900" tIns="121900" rIns="121900" bIns="121900" anchor="t" anchorCtr="0">
            <a:spAutoFit/>
          </a:bodyPr>
          <a:lstStyle/>
          <a:p>
            <a:r>
              <a:rPr lang="en-GB" sz="1333"/>
              <a:t>CHERI contains attack within compartment, preventing access to other data</a:t>
            </a:r>
            <a:endParaRPr sz="1333"/>
          </a:p>
        </p:txBody>
      </p:sp>
      <p:sp>
        <p:nvSpPr>
          <p:cNvPr id="49" name="Google Shape;121;p17">
            <a:extLst>
              <a:ext uri="{FF2B5EF4-FFF2-40B4-BE49-F238E27FC236}">
                <a16:creationId xmlns:a16="http://schemas.microsoft.com/office/drawing/2014/main" id="{D408EE8C-6832-671B-28CA-5E67B6F2B288}"/>
              </a:ext>
            </a:extLst>
          </p:cNvPr>
          <p:cNvSpPr/>
          <p:nvPr/>
        </p:nvSpPr>
        <p:spPr>
          <a:xfrm>
            <a:off x="9370167" y="1937303"/>
            <a:ext cx="387200" cy="351600"/>
          </a:xfrm>
          <a:prstGeom prst="noSmoking">
            <a:avLst>
              <a:gd name="adj" fmla="val 18750"/>
            </a:avLst>
          </a:prstGeom>
          <a:solidFill>
            <a:srgbClr val="38761D"/>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718926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F87B-256E-BB4B-834B-CED27950A646}"/>
              </a:ext>
            </a:extLst>
          </p:cNvPr>
          <p:cNvSpPr>
            <a:spLocks noGrp="1"/>
          </p:cNvSpPr>
          <p:nvPr>
            <p:ph type="title"/>
          </p:nvPr>
        </p:nvSpPr>
        <p:spPr/>
        <p:txBody>
          <a:bodyPr>
            <a:normAutofit/>
          </a:bodyPr>
          <a:lstStyle/>
          <a:p>
            <a:r>
              <a:rPr lang="en-US" dirty="0"/>
              <a:t>Bridging the </a:t>
            </a:r>
            <a:r>
              <a:rPr lang="en-US"/>
              <a:t>commercialisation</a:t>
            </a:r>
            <a:r>
              <a:rPr lang="en-US" dirty="0"/>
              <a:t> chasm</a:t>
            </a:r>
          </a:p>
        </p:txBody>
      </p:sp>
      <p:sp>
        <p:nvSpPr>
          <p:cNvPr id="4" name="Slide Number Placeholder 3">
            <a:extLst>
              <a:ext uri="{FF2B5EF4-FFF2-40B4-BE49-F238E27FC236}">
                <a16:creationId xmlns:a16="http://schemas.microsoft.com/office/drawing/2014/main" id="{CE382EEC-308D-E440-8ED0-77B9D1E5CA6F}"/>
              </a:ext>
            </a:extLst>
          </p:cNvPr>
          <p:cNvSpPr>
            <a:spLocks noGrp="1"/>
          </p:cNvSpPr>
          <p:nvPr>
            <p:ph type="sldNum" sz="quarter" idx="12"/>
          </p:nvPr>
        </p:nvSpPr>
        <p:spPr>
          <a:xfrm>
            <a:off x="5464413" y="6408483"/>
            <a:ext cx="1259551" cy="365125"/>
          </a:xfrm>
        </p:spPr>
        <p:txBody>
          <a:bodyPr/>
          <a:lstStyle/>
          <a:p>
            <a:fld id="{69F7022F-BFDE-A24F-8B41-A294A002DD0C}" type="slidenum">
              <a:rPr lang="en-US" smtClean="0"/>
              <a:t>11</a:t>
            </a:fld>
            <a:endParaRPr lang="en-US"/>
          </a:p>
        </p:txBody>
      </p:sp>
      <p:sp>
        <p:nvSpPr>
          <p:cNvPr id="5" name="Manual Input 4">
            <a:extLst>
              <a:ext uri="{FF2B5EF4-FFF2-40B4-BE49-F238E27FC236}">
                <a16:creationId xmlns:a16="http://schemas.microsoft.com/office/drawing/2014/main" id="{91CDE3AF-9D4F-824D-BEB5-B24242721CC1}"/>
              </a:ext>
            </a:extLst>
          </p:cNvPr>
          <p:cNvSpPr/>
          <p:nvPr/>
        </p:nvSpPr>
        <p:spPr>
          <a:xfrm>
            <a:off x="2399485" y="3696517"/>
            <a:ext cx="719847" cy="337225"/>
          </a:xfrm>
          <a:prstGeom prst="flowChartManualInput">
            <a:avLst/>
          </a:prstGeom>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6" name="Manual Input 5">
            <a:extLst>
              <a:ext uri="{FF2B5EF4-FFF2-40B4-BE49-F238E27FC236}">
                <a16:creationId xmlns:a16="http://schemas.microsoft.com/office/drawing/2014/main" id="{A5AD40E9-34FE-844D-AE0D-32C8398F589E}"/>
              </a:ext>
            </a:extLst>
          </p:cNvPr>
          <p:cNvSpPr/>
          <p:nvPr/>
        </p:nvSpPr>
        <p:spPr>
          <a:xfrm>
            <a:off x="3119332" y="3612210"/>
            <a:ext cx="719847" cy="421532"/>
          </a:xfrm>
          <a:prstGeom prst="flowChartManualInput">
            <a:avLst/>
          </a:prstGeom>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Manual Input 6">
            <a:extLst>
              <a:ext uri="{FF2B5EF4-FFF2-40B4-BE49-F238E27FC236}">
                <a16:creationId xmlns:a16="http://schemas.microsoft.com/office/drawing/2014/main" id="{729D9DCA-4A38-1C4C-96F3-E614A940B8D8}"/>
              </a:ext>
            </a:extLst>
          </p:cNvPr>
          <p:cNvSpPr/>
          <p:nvPr/>
        </p:nvSpPr>
        <p:spPr>
          <a:xfrm>
            <a:off x="3839179" y="3508448"/>
            <a:ext cx="719847" cy="525294"/>
          </a:xfrm>
          <a:prstGeom prst="flowChartManualInput">
            <a:avLst/>
          </a:prstGeom>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Manual Input 7">
            <a:extLst>
              <a:ext uri="{FF2B5EF4-FFF2-40B4-BE49-F238E27FC236}">
                <a16:creationId xmlns:a16="http://schemas.microsoft.com/office/drawing/2014/main" id="{7EA20093-97A2-3049-81D0-80E696E21FEF}"/>
              </a:ext>
            </a:extLst>
          </p:cNvPr>
          <p:cNvSpPr/>
          <p:nvPr/>
        </p:nvSpPr>
        <p:spPr>
          <a:xfrm>
            <a:off x="4559026" y="3373392"/>
            <a:ext cx="719847" cy="660350"/>
          </a:xfrm>
          <a:prstGeom prst="flowChartManualInput">
            <a:avLst/>
          </a:prstGeom>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6137BD-A4E3-BA48-8EDF-81277B9D638D}"/>
              </a:ext>
            </a:extLst>
          </p:cNvPr>
          <p:cNvSpPr txBox="1"/>
          <p:nvPr/>
        </p:nvSpPr>
        <p:spPr>
          <a:xfrm rot="16200000">
            <a:off x="1807115" y="5255276"/>
            <a:ext cx="1778051" cy="307777"/>
          </a:xfrm>
          <a:prstGeom prst="rect">
            <a:avLst/>
          </a:prstGeom>
          <a:noFill/>
        </p:spPr>
        <p:txBody>
          <a:bodyPr wrap="none" rtlCol="0">
            <a:spAutoFit/>
          </a:bodyPr>
          <a:lstStyle/>
          <a:p>
            <a:r>
              <a:rPr lang="en-US" sz="1400" dirty="0"/>
              <a:t>TRL1: Basic principles</a:t>
            </a:r>
          </a:p>
        </p:txBody>
      </p:sp>
      <p:sp>
        <p:nvSpPr>
          <p:cNvPr id="15" name="TextBox 14">
            <a:extLst>
              <a:ext uri="{FF2B5EF4-FFF2-40B4-BE49-F238E27FC236}">
                <a16:creationId xmlns:a16="http://schemas.microsoft.com/office/drawing/2014/main" id="{89CE6608-B97D-A042-BD7B-4BB09DFD781F}"/>
              </a:ext>
            </a:extLst>
          </p:cNvPr>
          <p:cNvSpPr txBox="1"/>
          <p:nvPr/>
        </p:nvSpPr>
        <p:spPr>
          <a:xfrm rot="16200000">
            <a:off x="2349456" y="5075547"/>
            <a:ext cx="2137508" cy="307777"/>
          </a:xfrm>
          <a:prstGeom prst="rect">
            <a:avLst/>
          </a:prstGeom>
          <a:noFill/>
        </p:spPr>
        <p:txBody>
          <a:bodyPr wrap="none" rtlCol="0">
            <a:spAutoFit/>
          </a:bodyPr>
          <a:lstStyle/>
          <a:p>
            <a:r>
              <a:rPr lang="en-US" sz="1400" dirty="0"/>
              <a:t>TRL2: Technology concept</a:t>
            </a:r>
          </a:p>
        </p:txBody>
      </p:sp>
      <p:sp>
        <p:nvSpPr>
          <p:cNvPr id="16" name="TextBox 15">
            <a:extLst>
              <a:ext uri="{FF2B5EF4-FFF2-40B4-BE49-F238E27FC236}">
                <a16:creationId xmlns:a16="http://schemas.microsoft.com/office/drawing/2014/main" id="{F7F37ABA-2AFE-D644-A71E-C185323EB974}"/>
              </a:ext>
            </a:extLst>
          </p:cNvPr>
          <p:cNvSpPr txBox="1"/>
          <p:nvPr/>
        </p:nvSpPr>
        <p:spPr>
          <a:xfrm rot="16200000">
            <a:off x="3232798" y="5203980"/>
            <a:ext cx="1880643" cy="307777"/>
          </a:xfrm>
          <a:prstGeom prst="rect">
            <a:avLst/>
          </a:prstGeom>
          <a:noFill/>
        </p:spPr>
        <p:txBody>
          <a:bodyPr wrap="none" rtlCol="0">
            <a:spAutoFit/>
          </a:bodyPr>
          <a:lstStyle/>
          <a:p>
            <a:r>
              <a:rPr lang="en-US" sz="1400" dirty="0"/>
              <a:t>TRL3: Proof of concept</a:t>
            </a:r>
          </a:p>
        </p:txBody>
      </p:sp>
      <p:sp>
        <p:nvSpPr>
          <p:cNvPr id="17" name="TextBox 16">
            <a:extLst>
              <a:ext uri="{FF2B5EF4-FFF2-40B4-BE49-F238E27FC236}">
                <a16:creationId xmlns:a16="http://schemas.microsoft.com/office/drawing/2014/main" id="{73491898-00CC-C143-9CC5-C2053BBBFF0E}"/>
              </a:ext>
            </a:extLst>
          </p:cNvPr>
          <p:cNvSpPr txBox="1"/>
          <p:nvPr/>
        </p:nvSpPr>
        <p:spPr>
          <a:xfrm rot="16200000">
            <a:off x="4025903" y="5173779"/>
            <a:ext cx="1725601" cy="523220"/>
          </a:xfrm>
          <a:prstGeom prst="rect">
            <a:avLst/>
          </a:prstGeom>
          <a:noFill/>
        </p:spPr>
        <p:txBody>
          <a:bodyPr wrap="none" rtlCol="0">
            <a:spAutoFit/>
          </a:bodyPr>
          <a:lstStyle/>
          <a:p>
            <a:r>
              <a:rPr lang="en-US" sz="1400" dirty="0"/>
              <a:t>TRL4: Simulations &amp; </a:t>
            </a:r>
            <a:br>
              <a:rPr lang="en-US" sz="1400" dirty="0"/>
            </a:br>
            <a:r>
              <a:rPr lang="en-US" sz="1400" dirty="0"/>
              <a:t>initial results</a:t>
            </a:r>
          </a:p>
        </p:txBody>
      </p:sp>
      <p:sp>
        <p:nvSpPr>
          <p:cNvPr id="25" name="TextBox 24">
            <a:extLst>
              <a:ext uri="{FF2B5EF4-FFF2-40B4-BE49-F238E27FC236}">
                <a16:creationId xmlns:a16="http://schemas.microsoft.com/office/drawing/2014/main" id="{D8A98AA6-EE0C-DD49-9E22-5CAFBD1EE531}"/>
              </a:ext>
            </a:extLst>
          </p:cNvPr>
          <p:cNvSpPr txBox="1"/>
          <p:nvPr/>
        </p:nvSpPr>
        <p:spPr>
          <a:xfrm rot="21096796">
            <a:off x="2849816" y="3173253"/>
            <a:ext cx="2022348" cy="369332"/>
          </a:xfrm>
          <a:prstGeom prst="rect">
            <a:avLst/>
          </a:prstGeom>
          <a:noFill/>
        </p:spPr>
        <p:txBody>
          <a:bodyPr wrap="none" rtlCol="0">
            <a:spAutoFit/>
          </a:bodyPr>
          <a:lstStyle/>
          <a:p>
            <a:r>
              <a:rPr lang="en-US" dirty="0"/>
              <a:t>Research in the Lab</a:t>
            </a:r>
          </a:p>
        </p:txBody>
      </p:sp>
      <p:cxnSp>
        <p:nvCxnSpPr>
          <p:cNvPr id="30" name="Straight Arrow Connector 29">
            <a:extLst>
              <a:ext uri="{FF2B5EF4-FFF2-40B4-BE49-F238E27FC236}">
                <a16:creationId xmlns:a16="http://schemas.microsoft.com/office/drawing/2014/main" id="{1E64019A-E589-394A-A294-657AA247B15A}"/>
              </a:ext>
            </a:extLst>
          </p:cNvPr>
          <p:cNvCxnSpPr>
            <a:cxnSpLocks/>
            <a:stCxn id="31" idx="0"/>
            <a:endCxn id="32" idx="2"/>
          </p:cNvCxnSpPr>
          <p:nvPr/>
        </p:nvCxnSpPr>
        <p:spPr>
          <a:xfrm flipV="1">
            <a:off x="1392228" y="2010513"/>
            <a:ext cx="2065" cy="1565160"/>
          </a:xfrm>
          <a:prstGeom prst="straightConnector1">
            <a:avLst/>
          </a:prstGeom>
          <a:ln w="38100">
            <a:solidFill>
              <a:schemeClr val="tx1"/>
            </a:solidFill>
            <a:tailEnd type="triangle"/>
          </a:ln>
        </p:spPr>
        <p:style>
          <a:lnRef idx="2">
            <a:schemeClr val="accent6"/>
          </a:lnRef>
          <a:fillRef idx="0">
            <a:schemeClr val="accent6"/>
          </a:fillRef>
          <a:effectRef idx="1">
            <a:schemeClr val="accent6"/>
          </a:effectRef>
          <a:fontRef idx="minor">
            <a:schemeClr val="tx1"/>
          </a:fontRef>
        </p:style>
      </p:cxnSp>
      <p:sp>
        <p:nvSpPr>
          <p:cNvPr id="31" name="TextBox 30">
            <a:extLst>
              <a:ext uri="{FF2B5EF4-FFF2-40B4-BE49-F238E27FC236}">
                <a16:creationId xmlns:a16="http://schemas.microsoft.com/office/drawing/2014/main" id="{101CA81B-B754-8047-AD7A-A234A02A4B5A}"/>
              </a:ext>
            </a:extLst>
          </p:cNvPr>
          <p:cNvSpPr txBox="1"/>
          <p:nvPr/>
        </p:nvSpPr>
        <p:spPr>
          <a:xfrm>
            <a:off x="707585" y="3575673"/>
            <a:ext cx="1369286" cy="646331"/>
          </a:xfrm>
          <a:prstGeom prst="rect">
            <a:avLst/>
          </a:prstGeom>
          <a:noFill/>
        </p:spPr>
        <p:txBody>
          <a:bodyPr wrap="none" rtlCol="0">
            <a:spAutoFit/>
          </a:bodyPr>
          <a:lstStyle/>
          <a:p>
            <a:r>
              <a:rPr lang="en-US" dirty="0"/>
              <a:t>Fundamental</a:t>
            </a:r>
          </a:p>
          <a:p>
            <a:r>
              <a:rPr lang="en-US" dirty="0"/>
              <a:t>Principles</a:t>
            </a:r>
          </a:p>
        </p:txBody>
      </p:sp>
      <p:sp>
        <p:nvSpPr>
          <p:cNvPr id="32" name="TextBox 31">
            <a:extLst>
              <a:ext uri="{FF2B5EF4-FFF2-40B4-BE49-F238E27FC236}">
                <a16:creationId xmlns:a16="http://schemas.microsoft.com/office/drawing/2014/main" id="{8807A96B-A9A1-494D-B746-4B896EBB1CE7}"/>
              </a:ext>
            </a:extLst>
          </p:cNvPr>
          <p:cNvSpPr txBox="1"/>
          <p:nvPr/>
        </p:nvSpPr>
        <p:spPr>
          <a:xfrm>
            <a:off x="774347" y="1364182"/>
            <a:ext cx="1239891" cy="646331"/>
          </a:xfrm>
          <a:prstGeom prst="rect">
            <a:avLst/>
          </a:prstGeom>
          <a:noFill/>
        </p:spPr>
        <p:txBody>
          <a:bodyPr wrap="none" rtlCol="0">
            <a:spAutoFit/>
          </a:bodyPr>
          <a:lstStyle/>
          <a:p>
            <a:r>
              <a:rPr lang="en-US" dirty="0"/>
              <a:t>Proven</a:t>
            </a:r>
          </a:p>
          <a:p>
            <a:r>
              <a:rPr lang="en-US" dirty="0"/>
              <a:t>Technology</a:t>
            </a:r>
          </a:p>
        </p:txBody>
      </p:sp>
      <p:sp>
        <p:nvSpPr>
          <p:cNvPr id="9" name="Manual Input 8">
            <a:extLst>
              <a:ext uri="{FF2B5EF4-FFF2-40B4-BE49-F238E27FC236}">
                <a16:creationId xmlns:a16="http://schemas.microsoft.com/office/drawing/2014/main" id="{BEDAB49E-75C0-5949-BF2D-8084B87209E3}"/>
              </a:ext>
            </a:extLst>
          </p:cNvPr>
          <p:cNvSpPr/>
          <p:nvPr/>
        </p:nvSpPr>
        <p:spPr>
          <a:xfrm>
            <a:off x="5756237" y="3073946"/>
            <a:ext cx="719847" cy="959796"/>
          </a:xfrm>
          <a:prstGeom prst="flowChartManualInput">
            <a:avLst/>
          </a:prstGeom>
          <a:solidFill>
            <a:srgbClr val="C19800"/>
          </a:solidFill>
          <a:ln w="12700">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Manual Input 9">
            <a:extLst>
              <a:ext uri="{FF2B5EF4-FFF2-40B4-BE49-F238E27FC236}">
                <a16:creationId xmlns:a16="http://schemas.microsoft.com/office/drawing/2014/main" id="{2A0DE0EC-536A-0140-82DB-96291570644B}"/>
              </a:ext>
            </a:extLst>
          </p:cNvPr>
          <p:cNvSpPr/>
          <p:nvPr/>
        </p:nvSpPr>
        <p:spPr>
          <a:xfrm>
            <a:off x="6476084" y="2832101"/>
            <a:ext cx="719847" cy="1201642"/>
          </a:xfrm>
          <a:prstGeom prst="flowChartManualInput">
            <a:avLst/>
          </a:prstGeom>
          <a:ln w="12700">
            <a:solidFill>
              <a:schemeClr val="tx1"/>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34D7516-D873-9247-94CE-82AFECE3B43C}"/>
              </a:ext>
            </a:extLst>
          </p:cNvPr>
          <p:cNvSpPr txBox="1"/>
          <p:nvPr/>
        </p:nvSpPr>
        <p:spPr>
          <a:xfrm rot="16200000">
            <a:off x="5010095" y="4992576"/>
            <a:ext cx="2088007" cy="523220"/>
          </a:xfrm>
          <a:prstGeom prst="rect">
            <a:avLst/>
          </a:prstGeom>
          <a:noFill/>
        </p:spPr>
        <p:txBody>
          <a:bodyPr wrap="none" rtlCol="0">
            <a:spAutoFit/>
          </a:bodyPr>
          <a:lstStyle/>
          <a:p>
            <a:r>
              <a:rPr lang="en-US" sz="1400" dirty="0"/>
              <a:t>TRL5: Validation on FPGA</a:t>
            </a:r>
            <a:br>
              <a:rPr lang="en-US" sz="1400" dirty="0"/>
            </a:br>
            <a:r>
              <a:rPr lang="en-US" sz="1400" dirty="0"/>
              <a:t>with modest toolchain</a:t>
            </a:r>
          </a:p>
        </p:txBody>
      </p:sp>
      <p:sp>
        <p:nvSpPr>
          <p:cNvPr id="19" name="TextBox 18">
            <a:extLst>
              <a:ext uri="{FF2B5EF4-FFF2-40B4-BE49-F238E27FC236}">
                <a16:creationId xmlns:a16="http://schemas.microsoft.com/office/drawing/2014/main" id="{BBAD0B7E-8624-D149-B2AE-EA48FF7B7902}"/>
              </a:ext>
            </a:extLst>
          </p:cNvPr>
          <p:cNvSpPr txBox="1"/>
          <p:nvPr/>
        </p:nvSpPr>
        <p:spPr>
          <a:xfrm rot="16200000">
            <a:off x="5762855" y="4923583"/>
            <a:ext cx="2225994" cy="523220"/>
          </a:xfrm>
          <a:prstGeom prst="rect">
            <a:avLst/>
          </a:prstGeom>
          <a:noFill/>
        </p:spPr>
        <p:txBody>
          <a:bodyPr wrap="none" rtlCol="0">
            <a:spAutoFit/>
          </a:bodyPr>
          <a:lstStyle/>
          <a:p>
            <a:r>
              <a:rPr lang="en-US" sz="1400" dirty="0"/>
              <a:t>TRL6: Full OS, toolchain,</a:t>
            </a:r>
            <a:br>
              <a:rPr lang="en-US" sz="1400" dirty="0"/>
            </a:br>
            <a:r>
              <a:rPr lang="en-US" sz="1400" dirty="0"/>
              <a:t>several processors on FPGA</a:t>
            </a:r>
          </a:p>
        </p:txBody>
      </p:sp>
      <p:sp>
        <p:nvSpPr>
          <p:cNvPr id="26" name="TextBox 25">
            <a:extLst>
              <a:ext uri="{FF2B5EF4-FFF2-40B4-BE49-F238E27FC236}">
                <a16:creationId xmlns:a16="http://schemas.microsoft.com/office/drawing/2014/main" id="{48426461-6E24-2B4A-88C2-832C1265DA32}"/>
              </a:ext>
            </a:extLst>
          </p:cNvPr>
          <p:cNvSpPr txBox="1"/>
          <p:nvPr/>
        </p:nvSpPr>
        <p:spPr>
          <a:xfrm rot="20489802">
            <a:off x="5776168" y="2397383"/>
            <a:ext cx="1273747" cy="646331"/>
          </a:xfrm>
          <a:prstGeom prst="rect">
            <a:avLst/>
          </a:prstGeom>
          <a:noFill/>
        </p:spPr>
        <p:txBody>
          <a:bodyPr wrap="none" rtlCol="0">
            <a:spAutoFit/>
          </a:bodyPr>
          <a:lstStyle/>
          <a:p>
            <a:r>
              <a:rPr lang="en-US" dirty="0"/>
              <a:t>Simulation/</a:t>
            </a:r>
          </a:p>
          <a:p>
            <a:r>
              <a:rPr lang="en-US" dirty="0"/>
              <a:t>prototyping</a:t>
            </a:r>
          </a:p>
        </p:txBody>
      </p:sp>
      <p:sp>
        <p:nvSpPr>
          <p:cNvPr id="33" name="Curved Down Arrow 32">
            <a:extLst>
              <a:ext uri="{FF2B5EF4-FFF2-40B4-BE49-F238E27FC236}">
                <a16:creationId xmlns:a16="http://schemas.microsoft.com/office/drawing/2014/main" id="{1E011DB3-505D-FD4C-BB78-6372D2C05F34}"/>
              </a:ext>
            </a:extLst>
          </p:cNvPr>
          <p:cNvSpPr/>
          <p:nvPr/>
        </p:nvSpPr>
        <p:spPr>
          <a:xfrm rot="21071042">
            <a:off x="4993248" y="2617743"/>
            <a:ext cx="929447" cy="589688"/>
          </a:xfrm>
          <a:prstGeom prst="curved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chemeClr val="tx1"/>
              </a:solidFill>
            </a:endParaRPr>
          </a:p>
        </p:txBody>
      </p:sp>
      <p:sp>
        <p:nvSpPr>
          <p:cNvPr id="11" name="Manual Input 10">
            <a:extLst>
              <a:ext uri="{FF2B5EF4-FFF2-40B4-BE49-F238E27FC236}">
                <a16:creationId xmlns:a16="http://schemas.microsoft.com/office/drawing/2014/main" id="{83F83E2F-EEAA-EE4E-B2EC-688E10DDF364}"/>
              </a:ext>
            </a:extLst>
          </p:cNvPr>
          <p:cNvSpPr/>
          <p:nvPr/>
        </p:nvSpPr>
        <p:spPr>
          <a:xfrm>
            <a:off x="7679071" y="2349500"/>
            <a:ext cx="719847" cy="1684242"/>
          </a:xfrm>
          <a:prstGeom prst="flowChartManualInput">
            <a:avLst/>
          </a:prstGeom>
          <a:ln w="127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Manual Input 11">
            <a:extLst>
              <a:ext uri="{FF2B5EF4-FFF2-40B4-BE49-F238E27FC236}">
                <a16:creationId xmlns:a16="http://schemas.microsoft.com/office/drawing/2014/main" id="{C8BABB2C-D612-1F43-9A0E-73E2EE7510A0}"/>
              </a:ext>
            </a:extLst>
          </p:cNvPr>
          <p:cNvSpPr/>
          <p:nvPr/>
        </p:nvSpPr>
        <p:spPr>
          <a:xfrm>
            <a:off x="8398918" y="1926080"/>
            <a:ext cx="719847" cy="2107662"/>
          </a:xfrm>
          <a:prstGeom prst="flowChartManualInpu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3" name="Manual Input 12">
            <a:extLst>
              <a:ext uri="{FF2B5EF4-FFF2-40B4-BE49-F238E27FC236}">
                <a16:creationId xmlns:a16="http://schemas.microsoft.com/office/drawing/2014/main" id="{68919430-E220-C542-8E11-7143C41B4422}"/>
              </a:ext>
            </a:extLst>
          </p:cNvPr>
          <p:cNvSpPr/>
          <p:nvPr/>
        </p:nvSpPr>
        <p:spPr>
          <a:xfrm>
            <a:off x="9118765" y="1397545"/>
            <a:ext cx="719847" cy="2636197"/>
          </a:xfrm>
          <a:prstGeom prst="flowChartManualInput">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C7D278C-8F7B-F143-BE53-8E1B74DE88F6}"/>
              </a:ext>
            </a:extLst>
          </p:cNvPr>
          <p:cNvSpPr txBox="1"/>
          <p:nvPr/>
        </p:nvSpPr>
        <p:spPr>
          <a:xfrm rot="16200000">
            <a:off x="6849059" y="4655655"/>
            <a:ext cx="2546406" cy="738664"/>
          </a:xfrm>
          <a:prstGeom prst="rect">
            <a:avLst/>
          </a:prstGeom>
          <a:noFill/>
        </p:spPr>
        <p:txBody>
          <a:bodyPr wrap="square" rtlCol="0">
            <a:spAutoFit/>
          </a:bodyPr>
          <a:lstStyle/>
          <a:p>
            <a:r>
              <a:rPr lang="en-US" sz="1400" dirty="0"/>
              <a:t>TRL7: Prototype</a:t>
            </a:r>
          </a:p>
          <a:p>
            <a:r>
              <a:rPr lang="en-US" sz="1400" dirty="0"/>
              <a:t>demonstration in real world</a:t>
            </a:r>
            <a:br>
              <a:rPr lang="en-US" sz="1400" dirty="0"/>
            </a:br>
            <a:endParaRPr lang="en-US" sz="1400" dirty="0"/>
          </a:p>
        </p:txBody>
      </p:sp>
      <p:sp>
        <p:nvSpPr>
          <p:cNvPr id="21" name="TextBox 20">
            <a:extLst>
              <a:ext uri="{FF2B5EF4-FFF2-40B4-BE49-F238E27FC236}">
                <a16:creationId xmlns:a16="http://schemas.microsoft.com/office/drawing/2014/main" id="{E2064529-2EF6-5F48-87B4-38F845A473F1}"/>
              </a:ext>
            </a:extLst>
          </p:cNvPr>
          <p:cNvSpPr txBox="1"/>
          <p:nvPr/>
        </p:nvSpPr>
        <p:spPr>
          <a:xfrm rot="16200000">
            <a:off x="7714324" y="4992063"/>
            <a:ext cx="2089033" cy="523220"/>
          </a:xfrm>
          <a:prstGeom prst="rect">
            <a:avLst/>
          </a:prstGeom>
          <a:noFill/>
        </p:spPr>
        <p:txBody>
          <a:bodyPr wrap="none" rtlCol="0">
            <a:spAutoFit/>
          </a:bodyPr>
          <a:lstStyle/>
          <a:p>
            <a:r>
              <a:rPr lang="en-US" sz="1400" dirty="0"/>
              <a:t>TRL8: Product completed</a:t>
            </a:r>
          </a:p>
          <a:p>
            <a:r>
              <a:rPr lang="en-US" sz="1400" dirty="0"/>
              <a:t>and qualified in real world</a:t>
            </a:r>
          </a:p>
        </p:txBody>
      </p:sp>
      <p:sp>
        <p:nvSpPr>
          <p:cNvPr id="22" name="TextBox 21">
            <a:extLst>
              <a:ext uri="{FF2B5EF4-FFF2-40B4-BE49-F238E27FC236}">
                <a16:creationId xmlns:a16="http://schemas.microsoft.com/office/drawing/2014/main" id="{60494025-123F-1B41-8DF4-DFED9F55EB52}"/>
              </a:ext>
            </a:extLst>
          </p:cNvPr>
          <p:cNvSpPr txBox="1"/>
          <p:nvPr/>
        </p:nvSpPr>
        <p:spPr>
          <a:xfrm rot="16200000">
            <a:off x="8558403" y="5116296"/>
            <a:ext cx="1840568" cy="523220"/>
          </a:xfrm>
          <a:prstGeom prst="rect">
            <a:avLst/>
          </a:prstGeom>
          <a:noFill/>
        </p:spPr>
        <p:txBody>
          <a:bodyPr wrap="none" rtlCol="0">
            <a:spAutoFit/>
          </a:bodyPr>
          <a:lstStyle/>
          <a:p>
            <a:r>
              <a:rPr lang="en-US" sz="1400" dirty="0"/>
              <a:t>TRL9:  Product proven</a:t>
            </a:r>
            <a:br>
              <a:rPr lang="en-US" sz="1400" dirty="0"/>
            </a:br>
            <a:r>
              <a:rPr lang="en-US" sz="1400" dirty="0"/>
              <a:t>in real world</a:t>
            </a:r>
          </a:p>
        </p:txBody>
      </p:sp>
      <p:sp>
        <p:nvSpPr>
          <p:cNvPr id="27" name="TextBox 26">
            <a:extLst>
              <a:ext uri="{FF2B5EF4-FFF2-40B4-BE49-F238E27FC236}">
                <a16:creationId xmlns:a16="http://schemas.microsoft.com/office/drawing/2014/main" id="{21B3C48A-A727-9246-9850-B6552E7F3952}"/>
              </a:ext>
            </a:extLst>
          </p:cNvPr>
          <p:cNvSpPr txBox="1"/>
          <p:nvPr/>
        </p:nvSpPr>
        <p:spPr>
          <a:xfrm rot="19846017">
            <a:off x="8051161" y="1773328"/>
            <a:ext cx="1225144" cy="369332"/>
          </a:xfrm>
          <a:prstGeom prst="rect">
            <a:avLst/>
          </a:prstGeom>
          <a:noFill/>
        </p:spPr>
        <p:txBody>
          <a:bodyPr wrap="none" rtlCol="0">
            <a:spAutoFit/>
          </a:bodyPr>
          <a:lstStyle/>
          <a:p>
            <a:r>
              <a:rPr lang="en-US" dirty="0"/>
              <a:t>Real World</a:t>
            </a:r>
          </a:p>
        </p:txBody>
      </p:sp>
      <p:sp>
        <p:nvSpPr>
          <p:cNvPr id="34" name="Curved Down Arrow 33">
            <a:extLst>
              <a:ext uri="{FF2B5EF4-FFF2-40B4-BE49-F238E27FC236}">
                <a16:creationId xmlns:a16="http://schemas.microsoft.com/office/drawing/2014/main" id="{F3292BEE-F2FE-B040-899D-70209CA93790}"/>
              </a:ext>
            </a:extLst>
          </p:cNvPr>
          <p:cNvSpPr/>
          <p:nvPr/>
        </p:nvSpPr>
        <p:spPr>
          <a:xfrm rot="20433544">
            <a:off x="6918816" y="2035669"/>
            <a:ext cx="1135815" cy="589688"/>
          </a:xfrm>
          <a:prstGeom prst="curved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35" name="TextBox 34">
            <a:extLst>
              <a:ext uri="{FF2B5EF4-FFF2-40B4-BE49-F238E27FC236}">
                <a16:creationId xmlns:a16="http://schemas.microsoft.com/office/drawing/2014/main" id="{86F38C47-302A-4649-9F7B-49B3E3B9FAF2}"/>
              </a:ext>
            </a:extLst>
          </p:cNvPr>
          <p:cNvSpPr txBox="1"/>
          <p:nvPr/>
        </p:nvSpPr>
        <p:spPr>
          <a:xfrm>
            <a:off x="2313735" y="1357319"/>
            <a:ext cx="1055417" cy="369332"/>
          </a:xfrm>
          <a:prstGeom prst="rect">
            <a:avLst/>
          </a:prstGeom>
          <a:noFill/>
        </p:spPr>
        <p:txBody>
          <a:bodyPr wrap="none" rtlCol="0">
            <a:spAutoFit/>
          </a:bodyPr>
          <a:lstStyle/>
          <a:p>
            <a:r>
              <a:rPr lang="en-US" dirty="0"/>
              <a:t>Research</a:t>
            </a:r>
          </a:p>
        </p:txBody>
      </p:sp>
      <p:sp>
        <p:nvSpPr>
          <p:cNvPr id="36" name="TextBox 35">
            <a:extLst>
              <a:ext uri="{FF2B5EF4-FFF2-40B4-BE49-F238E27FC236}">
                <a16:creationId xmlns:a16="http://schemas.microsoft.com/office/drawing/2014/main" id="{BFAD1C57-F87B-C746-8621-38BDA29AE844}"/>
              </a:ext>
            </a:extLst>
          </p:cNvPr>
          <p:cNvSpPr txBox="1"/>
          <p:nvPr/>
        </p:nvSpPr>
        <p:spPr>
          <a:xfrm>
            <a:off x="7984247" y="1341256"/>
            <a:ext cx="954557" cy="369332"/>
          </a:xfrm>
          <a:prstGeom prst="rect">
            <a:avLst/>
          </a:prstGeom>
          <a:noFill/>
        </p:spPr>
        <p:txBody>
          <a:bodyPr wrap="none" rtlCol="0">
            <a:spAutoFit/>
          </a:bodyPr>
          <a:lstStyle/>
          <a:p>
            <a:r>
              <a:rPr lang="en-US" dirty="0"/>
              <a:t>Industry</a:t>
            </a:r>
          </a:p>
        </p:txBody>
      </p:sp>
      <p:cxnSp>
        <p:nvCxnSpPr>
          <p:cNvPr id="37" name="Straight Arrow Connector 36">
            <a:extLst>
              <a:ext uri="{FF2B5EF4-FFF2-40B4-BE49-F238E27FC236}">
                <a16:creationId xmlns:a16="http://schemas.microsoft.com/office/drawing/2014/main" id="{F4604047-23F4-F349-BBC4-F7FDA729FA08}"/>
              </a:ext>
            </a:extLst>
          </p:cNvPr>
          <p:cNvCxnSpPr>
            <a:cxnSpLocks/>
            <a:stCxn id="35" idx="3"/>
            <a:endCxn id="36" idx="1"/>
          </p:cNvCxnSpPr>
          <p:nvPr/>
        </p:nvCxnSpPr>
        <p:spPr>
          <a:xfrm flipV="1">
            <a:off x="3369152" y="1525922"/>
            <a:ext cx="4615095" cy="16063"/>
          </a:xfrm>
          <a:prstGeom prst="straightConnector1">
            <a:avLst/>
          </a:prstGeom>
          <a:ln w="38100">
            <a:solidFill>
              <a:schemeClr val="tx1"/>
            </a:solidFill>
            <a:tailEnd type="triangle"/>
          </a:ln>
        </p:spPr>
        <p:style>
          <a:lnRef idx="2">
            <a:schemeClr val="accent6"/>
          </a:lnRef>
          <a:fillRef idx="0">
            <a:schemeClr val="accent6"/>
          </a:fillRef>
          <a:effectRef idx="1">
            <a:schemeClr val="accent6"/>
          </a:effectRef>
          <a:fontRef idx="minor">
            <a:schemeClr val="tx1"/>
          </a:fontRef>
        </p:style>
      </p:cxnSp>
      <p:sp>
        <p:nvSpPr>
          <p:cNvPr id="28" name="TextBox 27">
            <a:extLst>
              <a:ext uri="{FF2B5EF4-FFF2-40B4-BE49-F238E27FC236}">
                <a16:creationId xmlns:a16="http://schemas.microsoft.com/office/drawing/2014/main" id="{A0E11B2C-DF32-314F-9DA1-F1D8B0C9BBAB}"/>
              </a:ext>
            </a:extLst>
          </p:cNvPr>
          <p:cNvSpPr txBox="1"/>
          <p:nvPr/>
        </p:nvSpPr>
        <p:spPr>
          <a:xfrm rot="16200000">
            <a:off x="7231222" y="2972084"/>
            <a:ext cx="1585690" cy="646331"/>
          </a:xfrm>
          <a:prstGeom prst="rect">
            <a:avLst/>
          </a:prstGeom>
          <a:noFill/>
        </p:spPr>
        <p:txBody>
          <a:bodyPr wrap="none" rtlCol="0">
            <a:spAutoFit/>
          </a:bodyPr>
          <a:lstStyle/>
          <a:p>
            <a:r>
              <a:rPr lang="en-US" dirty="0">
                <a:solidFill>
                  <a:schemeClr val="bg1"/>
                </a:solidFill>
              </a:rPr>
              <a:t>Arm Morello</a:t>
            </a:r>
          </a:p>
          <a:p>
            <a:r>
              <a:rPr lang="en-US" dirty="0">
                <a:solidFill>
                  <a:schemeClr val="bg1"/>
                </a:solidFill>
              </a:rPr>
              <a:t>CHERI-RISC-V</a:t>
            </a:r>
          </a:p>
        </p:txBody>
      </p:sp>
    </p:spTree>
    <p:extLst>
      <p:ext uri="{BB962C8B-B14F-4D97-AF65-F5344CB8AC3E}">
        <p14:creationId xmlns:p14="http://schemas.microsoft.com/office/powerpoint/2010/main" val="407745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CB2C3243-730F-0145-829D-4423E2AF4B9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41308" y="1721339"/>
            <a:ext cx="4604665" cy="3809669"/>
          </a:xfrm>
          <a:prstGeom prst="rect">
            <a:avLst/>
          </a:prstGeom>
        </p:spPr>
      </p:pic>
      <p:sp>
        <p:nvSpPr>
          <p:cNvPr id="2" name="Title 1">
            <a:extLst>
              <a:ext uri="{FF2B5EF4-FFF2-40B4-BE49-F238E27FC236}">
                <a16:creationId xmlns:a16="http://schemas.microsoft.com/office/drawing/2014/main" id="{66B49C65-9D93-0940-A2D2-FDC728ABEBFC}"/>
              </a:ext>
            </a:extLst>
          </p:cNvPr>
          <p:cNvSpPr>
            <a:spLocks noGrp="1"/>
          </p:cNvSpPr>
          <p:nvPr>
            <p:ph type="title"/>
          </p:nvPr>
        </p:nvSpPr>
        <p:spPr>
          <a:xfrm>
            <a:off x="479425" y="277209"/>
            <a:ext cx="11233150" cy="654760"/>
          </a:xfrm>
        </p:spPr>
        <p:txBody>
          <a:bodyPr>
            <a:normAutofit fontScale="90000"/>
          </a:bodyPr>
          <a:lstStyle/>
          <a:p>
            <a:r>
              <a:rPr lang="en-GB" sz="5300" dirty="0">
                <a:latin typeface="Century Gothic" panose="020B0502020202020204" pitchFamily="34" charset="0"/>
                <a:ea typeface="ＭＳ Ｐゴシック"/>
              </a:rPr>
              <a:t>arm</a:t>
            </a:r>
            <a:r>
              <a:rPr lang="en-GB" dirty="0">
                <a:ea typeface="ＭＳ Ｐゴシック"/>
              </a:rPr>
              <a:t> Morello Demonstrator Board</a:t>
            </a:r>
            <a:endParaRPr lang="en-US" dirty="0"/>
          </a:p>
        </p:txBody>
      </p:sp>
      <p:pic>
        <p:nvPicPr>
          <p:cNvPr id="6" name="Picture 4">
            <a:extLst>
              <a:ext uri="{FF2B5EF4-FFF2-40B4-BE49-F238E27FC236}">
                <a16:creationId xmlns:a16="http://schemas.microsoft.com/office/drawing/2014/main" id="{FD91A26D-3785-FA42-AC76-3B5FEF145BE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60078" y="1721339"/>
            <a:ext cx="4604666" cy="3809669"/>
          </a:xfrm>
          <a:prstGeom prst="rect">
            <a:avLst/>
          </a:prstGeom>
        </p:spPr>
      </p:pic>
      <p:grpSp>
        <p:nvGrpSpPr>
          <p:cNvPr id="8" name="Group 7">
            <a:extLst>
              <a:ext uri="{FF2B5EF4-FFF2-40B4-BE49-F238E27FC236}">
                <a16:creationId xmlns:a16="http://schemas.microsoft.com/office/drawing/2014/main" id="{5C72105A-02F7-9F45-B288-C1DF0ACE7332}"/>
              </a:ext>
            </a:extLst>
          </p:cNvPr>
          <p:cNvGrpSpPr/>
          <p:nvPr/>
        </p:nvGrpSpPr>
        <p:grpSpPr>
          <a:xfrm>
            <a:off x="619802" y="1343221"/>
            <a:ext cx="5215054" cy="4439787"/>
            <a:chOff x="665352" y="1533920"/>
            <a:chExt cx="5718516" cy="4439787"/>
          </a:xfrm>
        </p:grpSpPr>
        <p:sp>
          <p:nvSpPr>
            <p:cNvPr id="10" name="Freeform 9">
              <a:extLst>
                <a:ext uri="{FF2B5EF4-FFF2-40B4-BE49-F238E27FC236}">
                  <a16:creationId xmlns:a16="http://schemas.microsoft.com/office/drawing/2014/main" id="{41E950BB-0BCD-3242-9CDB-FF0732D7EFB9}"/>
                </a:ext>
              </a:extLst>
            </p:cNvPr>
            <p:cNvSpPr/>
            <p:nvPr/>
          </p:nvSpPr>
          <p:spPr>
            <a:xfrm>
              <a:off x="762150" y="1635094"/>
              <a:ext cx="5621718" cy="4338613"/>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37383 h 717102"/>
                <a:gd name="connsiteX0" fmla="*/ 58575 w 1430409"/>
                <a:gd name="connsiteY0" fmla="*/ 2349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37383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409" h="717102">
                  <a:moveTo>
                    <a:pt x="58575" y="2349"/>
                  </a:moveTo>
                  <a:lnTo>
                    <a:pt x="1430409" y="0"/>
                  </a:lnTo>
                  <a:lnTo>
                    <a:pt x="1430409" y="717102"/>
                  </a:lnTo>
                  <a:lnTo>
                    <a:pt x="0" y="717102"/>
                  </a:lnTo>
                  <a:cubicBezTo>
                    <a:pt x="0" y="525635"/>
                    <a:pt x="1761" y="228850"/>
                    <a:pt x="1761" y="37383"/>
                  </a:cubicBez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E918DE53-CED5-964B-96CA-8C5A4CEFEE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352" y="1533920"/>
              <a:ext cx="217895" cy="217895"/>
            </a:xfrm>
            <a:prstGeom prst="rect">
              <a:avLst/>
            </a:prstGeom>
          </p:spPr>
        </p:pic>
      </p:grpSp>
      <p:grpSp>
        <p:nvGrpSpPr>
          <p:cNvPr id="18" name="Group 17">
            <a:extLst>
              <a:ext uri="{FF2B5EF4-FFF2-40B4-BE49-F238E27FC236}">
                <a16:creationId xmlns:a16="http://schemas.microsoft.com/office/drawing/2014/main" id="{3FF05FD0-9E78-0042-BA4D-7A114F5CF0DD}"/>
              </a:ext>
            </a:extLst>
          </p:cNvPr>
          <p:cNvGrpSpPr/>
          <p:nvPr/>
        </p:nvGrpSpPr>
        <p:grpSpPr>
          <a:xfrm>
            <a:off x="6301031" y="1343221"/>
            <a:ext cx="5215053" cy="4439787"/>
            <a:chOff x="665352" y="1533920"/>
            <a:chExt cx="5718515" cy="4439787"/>
          </a:xfrm>
        </p:grpSpPr>
        <p:sp>
          <p:nvSpPr>
            <p:cNvPr id="19" name="Freeform 18">
              <a:extLst>
                <a:ext uri="{FF2B5EF4-FFF2-40B4-BE49-F238E27FC236}">
                  <a16:creationId xmlns:a16="http://schemas.microsoft.com/office/drawing/2014/main" id="{D7F8203E-DC79-E442-84F6-B04F1CA700B4}"/>
                </a:ext>
              </a:extLst>
            </p:cNvPr>
            <p:cNvSpPr/>
            <p:nvPr/>
          </p:nvSpPr>
          <p:spPr>
            <a:xfrm>
              <a:off x="760196" y="1635094"/>
              <a:ext cx="5623671" cy="4338613"/>
            </a:xfrm>
            <a:custGeom>
              <a:avLst/>
              <a:gdLst>
                <a:gd name="connsiteX0" fmla="*/ 1783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783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7527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68348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20259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0 w 1430409"/>
                <a:gd name="connsiteY4" fmla="*/ 142700 h 717102"/>
                <a:gd name="connsiteX0" fmla="*/ 127526 w 1430409"/>
                <a:gd name="connsiteY0" fmla="*/ 0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3329 w 1430409"/>
                <a:gd name="connsiteY4" fmla="*/ 113541 h 717102"/>
                <a:gd name="connsiteX0" fmla="*/ 94593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80479 w 1430409"/>
                <a:gd name="connsiteY0" fmla="*/ 1586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63546 w 1430409"/>
                <a:gd name="connsiteY0" fmla="*/ 2255 h 717102"/>
                <a:gd name="connsiteX1" fmla="*/ 1430409 w 1430409"/>
                <a:gd name="connsiteY1" fmla="*/ 0 h 717102"/>
                <a:gd name="connsiteX2" fmla="*/ 1430409 w 1430409"/>
                <a:gd name="connsiteY2" fmla="*/ 717102 h 717102"/>
                <a:gd name="connsiteX3" fmla="*/ 0 w 1430409"/>
                <a:gd name="connsiteY3" fmla="*/ 717102 h 717102"/>
                <a:gd name="connsiteX4" fmla="*/ 1761 w 1430409"/>
                <a:gd name="connsiteY4" fmla="*/ 77075 h 717102"/>
                <a:gd name="connsiteX0" fmla="*/ 64043 w 1430906"/>
                <a:gd name="connsiteY0" fmla="*/ 2255 h 717102"/>
                <a:gd name="connsiteX1" fmla="*/ 1430906 w 1430906"/>
                <a:gd name="connsiteY1" fmla="*/ 0 h 717102"/>
                <a:gd name="connsiteX2" fmla="*/ 1430906 w 1430906"/>
                <a:gd name="connsiteY2" fmla="*/ 717102 h 717102"/>
                <a:gd name="connsiteX3" fmla="*/ 497 w 1430906"/>
                <a:gd name="connsiteY3" fmla="*/ 717102 h 717102"/>
                <a:gd name="connsiteX4" fmla="*/ 0 w 1430906"/>
                <a:gd name="connsiteY4" fmla="*/ 38957 h 71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06" h="717102">
                  <a:moveTo>
                    <a:pt x="64043" y="2255"/>
                  </a:moveTo>
                  <a:lnTo>
                    <a:pt x="1430906" y="0"/>
                  </a:lnTo>
                  <a:lnTo>
                    <a:pt x="1430906" y="717102"/>
                  </a:lnTo>
                  <a:lnTo>
                    <a:pt x="497" y="717102"/>
                  </a:lnTo>
                  <a:cubicBezTo>
                    <a:pt x="497" y="525635"/>
                    <a:pt x="0" y="230424"/>
                    <a:pt x="0" y="38957"/>
                  </a:cubicBez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0" name="Graphic 19">
              <a:extLst>
                <a:ext uri="{FF2B5EF4-FFF2-40B4-BE49-F238E27FC236}">
                  <a16:creationId xmlns:a16="http://schemas.microsoft.com/office/drawing/2014/main" id="{E76ACE4A-7EC9-3743-8C46-D61138AC6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352" y="1533920"/>
              <a:ext cx="217895" cy="217895"/>
            </a:xfrm>
            <a:prstGeom prst="rect">
              <a:avLst/>
            </a:prstGeom>
          </p:spPr>
        </p:pic>
      </p:grpSp>
      <p:sp>
        <p:nvSpPr>
          <p:cNvPr id="21" name="TextBox 20">
            <a:extLst>
              <a:ext uri="{FF2B5EF4-FFF2-40B4-BE49-F238E27FC236}">
                <a16:creationId xmlns:a16="http://schemas.microsoft.com/office/drawing/2014/main" id="{1453AC01-1942-0346-BC74-C0D1A1796386}"/>
              </a:ext>
            </a:extLst>
          </p:cNvPr>
          <p:cNvSpPr txBox="1"/>
          <p:nvPr/>
        </p:nvSpPr>
        <p:spPr>
          <a:xfrm>
            <a:off x="8516983" y="-548640"/>
            <a:ext cx="65" cy="290849"/>
          </a:xfrm>
          <a:prstGeom prst="rect">
            <a:avLst/>
          </a:prstGeom>
          <a:noFill/>
        </p:spPr>
        <p:txBody>
          <a:bodyPr wrap="none" lIns="0" tIns="0" rIns="0" bIns="0" rtlCol="0">
            <a:spAutoFit/>
          </a:bodyPr>
          <a:lstStyle/>
          <a:p>
            <a:pPr marL="0" marR="0" lvl="0" indent="0" algn="l" defTabSz="914400" rtl="0" eaLnBrk="1" fontAlgn="base" latinLnBrk="0" hangingPunct="1">
              <a:lnSpc>
                <a:spcPct val="90000"/>
              </a:lnSpc>
              <a:spcBef>
                <a:spcPts val="0"/>
              </a:spcBef>
              <a:spcAft>
                <a:spcPts val="600"/>
              </a:spcAft>
              <a:buClrTx/>
              <a:buSzTx/>
              <a:buFont typeface="Arial" panose="020B0604020202020204" pitchFamily="34" charset="0"/>
              <a:buNone/>
              <a:tabLst/>
              <a:defRPr/>
            </a:pPr>
            <a:endParaRPr kumimoji="0" lang="en-US" sz="2100" b="0" i="0" u="none" strike="noStrike" kern="1200" cap="none" spc="0" normalizeH="0" baseline="0" noProof="0" err="1">
              <a:ln>
                <a:noFill/>
              </a:ln>
              <a:solidFill>
                <a:srgbClr val="333E48"/>
              </a:solidFill>
              <a:effectLst/>
              <a:uLnTx/>
              <a:uFillTx/>
              <a:latin typeface="Calibri"/>
              <a:ea typeface="ＭＳ Ｐゴシック" panose="020B0600070205080204" pitchFamily="34" charset="-128"/>
              <a:cs typeface="+mn-cs"/>
            </a:endParaRPr>
          </a:p>
        </p:txBody>
      </p:sp>
      <p:pic>
        <p:nvPicPr>
          <p:cNvPr id="13" name="Picture 2">
            <a:extLst>
              <a:ext uri="{FF2B5EF4-FFF2-40B4-BE49-F238E27FC236}">
                <a16:creationId xmlns:a16="http://schemas.microsoft.com/office/drawing/2014/main" id="{62E466BB-F790-404A-8888-B1337F69E9B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218045" y="428950"/>
            <a:ext cx="2582062" cy="562757"/>
          </a:xfrm>
          <a:prstGeom prst="rect">
            <a:avLst/>
          </a:prstGeom>
          <a:solidFill>
            <a:schemeClr val="bg1"/>
          </a:solidFill>
          <a:ln w="12700">
            <a:solidFill>
              <a:schemeClr val="tx1"/>
            </a:solidFill>
          </a:ln>
        </p:spPr>
      </p:pic>
      <p:sp>
        <p:nvSpPr>
          <p:cNvPr id="4" name="TextBox 3">
            <a:extLst>
              <a:ext uri="{FF2B5EF4-FFF2-40B4-BE49-F238E27FC236}">
                <a16:creationId xmlns:a16="http://schemas.microsoft.com/office/drawing/2014/main" id="{DBD35557-8AD7-4E2D-0256-EC284F7B31D0}"/>
              </a:ext>
            </a:extLst>
          </p:cNvPr>
          <p:cNvSpPr txBox="1"/>
          <p:nvPr/>
        </p:nvSpPr>
        <p:spPr>
          <a:xfrm>
            <a:off x="619802" y="5819588"/>
            <a:ext cx="6096000" cy="369332"/>
          </a:xfrm>
          <a:prstGeom prst="rect">
            <a:avLst/>
          </a:prstGeom>
          <a:noFill/>
        </p:spPr>
        <p:txBody>
          <a:bodyPr wrap="square">
            <a:spAutoFit/>
          </a:bodyPr>
          <a:lstStyle/>
          <a:p>
            <a:r>
              <a:rPr lang="en-GB" dirty="0">
                <a:solidFill>
                  <a:schemeClr val="accent1"/>
                </a:solidFill>
                <a:ea typeface="ＭＳ Ｐゴシック"/>
              </a:rPr>
              <a:t>https://</a:t>
            </a:r>
            <a:r>
              <a:rPr lang="en-GB" dirty="0" err="1">
                <a:solidFill>
                  <a:schemeClr val="accent1"/>
                </a:solidFill>
                <a:ea typeface="ＭＳ Ｐゴシック"/>
              </a:rPr>
              <a:t>www.arm.com</a:t>
            </a:r>
            <a:r>
              <a:rPr lang="en-GB" dirty="0">
                <a:solidFill>
                  <a:schemeClr val="accent1"/>
                </a:solidFill>
                <a:ea typeface="ＭＳ Ｐゴシック"/>
              </a:rPr>
              <a:t>/architecture/</a:t>
            </a:r>
            <a:r>
              <a:rPr lang="en-GB" dirty="0" err="1">
                <a:solidFill>
                  <a:schemeClr val="accent1"/>
                </a:solidFill>
                <a:ea typeface="ＭＳ Ｐゴシック"/>
              </a:rPr>
              <a:t>cpu</a:t>
            </a:r>
            <a:r>
              <a:rPr lang="en-GB" dirty="0">
                <a:solidFill>
                  <a:schemeClr val="accent1"/>
                </a:solidFill>
                <a:ea typeface="ＭＳ Ｐゴシック"/>
              </a:rPr>
              <a:t>/morello</a:t>
            </a:r>
            <a:endParaRPr lang="en-US" dirty="0">
              <a:solidFill>
                <a:schemeClr val="accent1"/>
              </a:solidFill>
              <a:ea typeface="ＭＳ Ｐゴシック"/>
            </a:endParaRPr>
          </a:p>
        </p:txBody>
      </p:sp>
      <p:sp>
        <p:nvSpPr>
          <p:cNvPr id="5" name="TextBox 4">
            <a:extLst>
              <a:ext uri="{FF2B5EF4-FFF2-40B4-BE49-F238E27FC236}">
                <a16:creationId xmlns:a16="http://schemas.microsoft.com/office/drawing/2014/main" id="{39DF129C-670B-5720-EA1B-0FF920F61442}"/>
              </a:ext>
            </a:extLst>
          </p:cNvPr>
          <p:cNvSpPr txBox="1"/>
          <p:nvPr/>
        </p:nvSpPr>
        <p:spPr>
          <a:xfrm>
            <a:off x="479425" y="901680"/>
            <a:ext cx="4886722" cy="369332"/>
          </a:xfrm>
          <a:prstGeom prst="rect">
            <a:avLst/>
          </a:prstGeom>
          <a:noFill/>
        </p:spPr>
        <p:txBody>
          <a:bodyPr wrap="none" rtlCol="0">
            <a:spAutoFit/>
          </a:bodyPr>
          <a:lstStyle/>
          <a:p>
            <a:r>
              <a:rPr lang="en-US" dirty="0">
                <a:solidFill>
                  <a:schemeClr val="bg1"/>
                </a:solidFill>
              </a:rPr>
              <a:t>Innovate UK – Digital Security by Design Initiative</a:t>
            </a:r>
          </a:p>
        </p:txBody>
      </p:sp>
      <p:sp>
        <p:nvSpPr>
          <p:cNvPr id="3" name="Rounded Rectangle 2">
            <a:extLst>
              <a:ext uri="{FF2B5EF4-FFF2-40B4-BE49-F238E27FC236}">
                <a16:creationId xmlns:a16="http://schemas.microsoft.com/office/drawing/2014/main" id="{721B1E32-FE3F-3D31-509D-7DF551B3E5CC}"/>
              </a:ext>
            </a:extLst>
          </p:cNvPr>
          <p:cNvSpPr/>
          <p:nvPr/>
        </p:nvSpPr>
        <p:spPr>
          <a:xfrm>
            <a:off x="6164424" y="5641910"/>
            <a:ext cx="5548151" cy="852196"/>
          </a:xfrm>
          <a:prstGeom prst="roundRect">
            <a:avLst/>
          </a:prstGeom>
          <a:solidFill>
            <a:srgbClr val="C614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No IP encumberment due to “Capability Essential IP” agreement between ARM and University of Cambridge</a:t>
            </a:r>
          </a:p>
        </p:txBody>
      </p:sp>
      <p:sp>
        <p:nvSpPr>
          <p:cNvPr id="9" name="Rounded Rectangular Callout 8">
            <a:extLst>
              <a:ext uri="{FF2B5EF4-FFF2-40B4-BE49-F238E27FC236}">
                <a16:creationId xmlns:a16="http://schemas.microsoft.com/office/drawing/2014/main" id="{8694C9A4-9E5C-5E80-BBBE-E5A37D26A8F5}"/>
              </a:ext>
            </a:extLst>
          </p:cNvPr>
          <p:cNvSpPr/>
          <p:nvPr/>
        </p:nvSpPr>
        <p:spPr>
          <a:xfrm>
            <a:off x="3160442" y="2013804"/>
            <a:ext cx="3140589" cy="1120332"/>
          </a:xfrm>
          <a:prstGeom prst="wedgeRoundRectCallout">
            <a:avLst>
              <a:gd name="adj1" fmla="val -45833"/>
              <a:gd name="adj2" fmla="val 78289"/>
              <a:gd name="adj3" fmla="val 16667"/>
            </a:avLst>
          </a:prstGeom>
          <a:solidFill>
            <a:srgbClr val="C614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CHERI enhanced Neoverse N1 quad-core with Mali GPU on TSMC 7mn</a:t>
            </a:r>
          </a:p>
        </p:txBody>
      </p:sp>
    </p:spTree>
    <p:extLst>
      <p:ext uri="{BB962C8B-B14F-4D97-AF65-F5344CB8AC3E}">
        <p14:creationId xmlns:p14="http://schemas.microsoft.com/office/powerpoint/2010/main" val="199506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1466-9D86-2981-7616-299D26C4BB25}"/>
              </a:ext>
            </a:extLst>
          </p:cNvPr>
          <p:cNvSpPr>
            <a:spLocks noGrp="1"/>
          </p:cNvSpPr>
          <p:nvPr>
            <p:ph type="title"/>
          </p:nvPr>
        </p:nvSpPr>
        <p:spPr/>
        <p:txBody>
          <a:bodyPr>
            <a:normAutofit fontScale="90000"/>
          </a:bodyPr>
          <a:lstStyle/>
          <a:p>
            <a:r>
              <a:rPr lang="en-US" dirty="0"/>
              <a:t>CHERI desktop ecosystem study: Key outcomes</a:t>
            </a:r>
          </a:p>
        </p:txBody>
      </p:sp>
      <p:sp>
        <p:nvSpPr>
          <p:cNvPr id="3" name="Content Placeholder 2">
            <a:extLst>
              <a:ext uri="{FF2B5EF4-FFF2-40B4-BE49-F238E27FC236}">
                <a16:creationId xmlns:a16="http://schemas.microsoft.com/office/drawing/2014/main" id="{FA0FAAC6-710D-1E03-76A7-9AE41566BEDD}"/>
              </a:ext>
            </a:extLst>
          </p:cNvPr>
          <p:cNvSpPr>
            <a:spLocks noGrp="1"/>
          </p:cNvSpPr>
          <p:nvPr>
            <p:ph idx="1"/>
          </p:nvPr>
        </p:nvSpPr>
        <p:spPr>
          <a:xfrm>
            <a:off x="6917094" y="1606702"/>
            <a:ext cx="4436706" cy="4570261"/>
          </a:xfrm>
        </p:spPr>
        <p:txBody>
          <a:bodyPr>
            <a:normAutofit fontScale="70000" lnSpcReduction="20000"/>
          </a:bodyPr>
          <a:lstStyle/>
          <a:p>
            <a:pPr marL="0" indent="0">
              <a:lnSpc>
                <a:spcPct val="120000"/>
              </a:lnSpc>
              <a:buNone/>
            </a:pPr>
            <a:r>
              <a:rPr lang="en-US" dirty="0"/>
              <a:t>Developed:</a:t>
            </a:r>
          </a:p>
          <a:p>
            <a:pPr>
              <a:lnSpc>
                <a:spcPct val="120000"/>
              </a:lnSpc>
            </a:pPr>
            <a:r>
              <a:rPr lang="en-US" b="1" dirty="0"/>
              <a:t>6 million lines of C/C++ code </a:t>
            </a:r>
            <a:r>
              <a:rPr lang="en-US" dirty="0"/>
              <a:t>compiled for memory safety; modest dynamic testing</a:t>
            </a:r>
          </a:p>
          <a:p>
            <a:pPr>
              <a:lnSpc>
                <a:spcPct val="120000"/>
              </a:lnSpc>
            </a:pPr>
            <a:r>
              <a:rPr lang="en-US" b="1" dirty="0"/>
              <a:t>Three compartmentalization case studies </a:t>
            </a:r>
            <a:r>
              <a:rPr lang="en-US" dirty="0"/>
              <a:t>in Qt/KDE</a:t>
            </a:r>
          </a:p>
          <a:p>
            <a:pPr marL="0" indent="0">
              <a:lnSpc>
                <a:spcPct val="120000"/>
              </a:lnSpc>
              <a:buNone/>
            </a:pPr>
            <a:r>
              <a:rPr lang="en-US" dirty="0"/>
              <a:t>Evaluation results:</a:t>
            </a:r>
          </a:p>
          <a:p>
            <a:pPr>
              <a:lnSpc>
                <a:spcPct val="120000"/>
              </a:lnSpc>
            </a:pPr>
            <a:r>
              <a:rPr lang="en-US" b="1" dirty="0"/>
              <a:t>0.026% LoC modification rate </a:t>
            </a:r>
            <a:r>
              <a:rPr lang="en-US" dirty="0"/>
              <a:t>across full corpus for memory safety</a:t>
            </a:r>
          </a:p>
          <a:p>
            <a:pPr>
              <a:lnSpc>
                <a:spcPct val="120000"/>
              </a:lnSpc>
            </a:pPr>
            <a:r>
              <a:rPr lang="en-US" b="1" dirty="0"/>
              <a:t>73.8% mitigation rate </a:t>
            </a:r>
            <a:r>
              <a:rPr lang="en-US" dirty="0"/>
              <a:t>across full corpus, using memory safety and compartmentalization</a:t>
            </a:r>
          </a:p>
          <a:p>
            <a:pPr marL="0" indent="0">
              <a:lnSpc>
                <a:spcPct val="120000"/>
              </a:lnSpc>
              <a:buNone/>
            </a:pPr>
            <a:endParaRPr lang="en-US" dirty="0"/>
          </a:p>
          <a:p>
            <a:pPr>
              <a:lnSpc>
                <a:spcPct val="120000"/>
              </a:lnSpc>
            </a:pPr>
            <a:endParaRPr lang="en-US" dirty="0"/>
          </a:p>
        </p:txBody>
      </p:sp>
      <p:pic>
        <p:nvPicPr>
          <p:cNvPr id="4" name="Content Placeholder 5" descr="Graphical user interface, text, application&#10;&#10;Description automatically generated">
            <a:extLst>
              <a:ext uri="{FF2B5EF4-FFF2-40B4-BE49-F238E27FC236}">
                <a16:creationId xmlns:a16="http://schemas.microsoft.com/office/drawing/2014/main" id="{5E71EF04-CAF5-D78F-8077-C6C72651425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323" y="1417335"/>
            <a:ext cx="6295771" cy="4948994"/>
          </a:xfrm>
          <a:prstGeom prst="rect">
            <a:avLst/>
          </a:prstGeom>
        </p:spPr>
      </p:pic>
      <p:sp>
        <p:nvSpPr>
          <p:cNvPr id="5" name="Rectangle 4">
            <a:extLst>
              <a:ext uri="{FF2B5EF4-FFF2-40B4-BE49-F238E27FC236}">
                <a16:creationId xmlns:a16="http://schemas.microsoft.com/office/drawing/2014/main" id="{AAD660F7-3A44-F127-B875-2B7F09361B50}"/>
              </a:ext>
            </a:extLst>
          </p:cNvPr>
          <p:cNvSpPr/>
          <p:nvPr/>
        </p:nvSpPr>
        <p:spPr>
          <a:xfrm>
            <a:off x="1985736" y="6276346"/>
            <a:ext cx="9862715" cy="369332"/>
          </a:xfrm>
          <a:prstGeom prst="rect">
            <a:avLst/>
          </a:prstGeom>
        </p:spPr>
        <p:txBody>
          <a:bodyPr wrap="square">
            <a:spAutoFit/>
          </a:bodyPr>
          <a:lstStyle/>
          <a:p>
            <a:r>
              <a:rPr lang="en-US" dirty="0">
                <a:hlinkClick r:id="rId3"/>
              </a:rPr>
              <a:t>http://www.capabilitieslimited.co.uk/pdfs/20210917-capltd-cheri-desktop-report-version1-FINAL.pdf</a:t>
            </a:r>
            <a:endParaRPr lang="en-US" dirty="0"/>
          </a:p>
        </p:txBody>
      </p:sp>
    </p:spTree>
    <p:extLst>
      <p:ext uri="{BB962C8B-B14F-4D97-AF65-F5344CB8AC3E}">
        <p14:creationId xmlns:p14="http://schemas.microsoft.com/office/powerpoint/2010/main" val="215711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C9E2-B0F6-684E-ACCE-5FE9C2392E6F}"/>
              </a:ext>
            </a:extLst>
          </p:cNvPr>
          <p:cNvSpPr>
            <a:spLocks noGrp="1"/>
          </p:cNvSpPr>
          <p:nvPr>
            <p:ph type="title"/>
          </p:nvPr>
        </p:nvSpPr>
        <p:spPr>
          <a:xfrm>
            <a:off x="593773" y="274638"/>
            <a:ext cx="10972800" cy="912478"/>
          </a:xfrm>
        </p:spPr>
        <p:txBody>
          <a:bodyPr/>
          <a:lstStyle/>
          <a:p>
            <a:r>
              <a:rPr lang="en-US" dirty="0"/>
              <a:t>Microsoft security analysis of CHERI C/C++</a:t>
            </a:r>
          </a:p>
        </p:txBody>
      </p:sp>
      <p:sp>
        <p:nvSpPr>
          <p:cNvPr id="3" name="Content Placeholder 2">
            <a:extLst>
              <a:ext uri="{FF2B5EF4-FFF2-40B4-BE49-F238E27FC236}">
                <a16:creationId xmlns:a16="http://schemas.microsoft.com/office/drawing/2014/main" id="{2ABA5F83-DCE5-9340-9D14-61A44788884A}"/>
              </a:ext>
            </a:extLst>
          </p:cNvPr>
          <p:cNvSpPr>
            <a:spLocks noGrp="1"/>
          </p:cNvSpPr>
          <p:nvPr>
            <p:ph idx="1"/>
          </p:nvPr>
        </p:nvSpPr>
        <p:spPr>
          <a:xfrm>
            <a:off x="4042611" y="1723052"/>
            <a:ext cx="7980391" cy="4633301"/>
          </a:xfrm>
        </p:spPr>
        <p:txBody>
          <a:bodyPr>
            <a:normAutofit/>
          </a:bodyPr>
          <a:lstStyle/>
          <a:p>
            <a:r>
              <a:rPr lang="en-US" dirty="0"/>
              <a:t>Microsoft Security Research Center (MSRC) study analyzed all 2019 Microsoft critical memory-safety security vulnerabilities</a:t>
            </a:r>
          </a:p>
          <a:p>
            <a:r>
              <a:rPr lang="en-US" dirty="0"/>
              <a:t>CHERI, “in its current state, and combined with other mitigations, it would have </a:t>
            </a:r>
            <a:r>
              <a:rPr lang="en-US" b="1" dirty="0"/>
              <a:t>deterministically mitigated at least two thirds of all those issues</a:t>
            </a:r>
            <a:r>
              <a:rPr lang="en-US" dirty="0"/>
              <a:t>”</a:t>
            </a:r>
          </a:p>
          <a:p>
            <a:endParaRPr lang="en-US" dirty="0"/>
          </a:p>
        </p:txBody>
      </p:sp>
      <p:pic>
        <p:nvPicPr>
          <p:cNvPr id="7" name="Picture 6">
            <a:extLst>
              <a:ext uri="{FF2B5EF4-FFF2-40B4-BE49-F238E27FC236}">
                <a16:creationId xmlns:a16="http://schemas.microsoft.com/office/drawing/2014/main" id="{7784654E-8548-D244-8360-6EEECD426D5C}"/>
              </a:ext>
            </a:extLst>
          </p:cNvPr>
          <p:cNvPicPr>
            <a:picLocks noChangeAspect="1"/>
          </p:cNvPicPr>
          <p:nvPr/>
        </p:nvPicPr>
        <p:blipFill>
          <a:blip r:embed="rId2"/>
          <a:stretch>
            <a:fillRect/>
          </a:stretch>
        </p:blipFill>
        <p:spPr>
          <a:xfrm>
            <a:off x="240117" y="1406561"/>
            <a:ext cx="3728011" cy="4824484"/>
          </a:xfrm>
          <a:prstGeom prst="rect">
            <a:avLst/>
          </a:prstGeom>
          <a:ln>
            <a:solidFill>
              <a:schemeClr val="tx1"/>
            </a:solidFill>
          </a:ln>
        </p:spPr>
      </p:pic>
      <p:sp>
        <p:nvSpPr>
          <p:cNvPr id="6" name="TextBox 5">
            <a:extLst>
              <a:ext uri="{FF2B5EF4-FFF2-40B4-BE49-F238E27FC236}">
                <a16:creationId xmlns:a16="http://schemas.microsoft.com/office/drawing/2014/main" id="{3EB238F8-87E2-0B4F-92EF-0E6C0EA84FC1}"/>
              </a:ext>
            </a:extLst>
          </p:cNvPr>
          <p:cNvSpPr txBox="1"/>
          <p:nvPr/>
        </p:nvSpPr>
        <p:spPr>
          <a:xfrm>
            <a:off x="4527826" y="5685295"/>
            <a:ext cx="7424057" cy="369332"/>
          </a:xfrm>
          <a:prstGeom prst="rect">
            <a:avLst/>
          </a:prstGeom>
          <a:noFill/>
        </p:spPr>
        <p:txBody>
          <a:bodyPr wrap="square" rtlCol="0">
            <a:spAutoFit/>
          </a:bodyPr>
          <a:lstStyle/>
          <a:p>
            <a:r>
              <a:rPr lang="en-US" dirty="0">
                <a:hlinkClick r:id="rId3"/>
              </a:rPr>
              <a:t>https://msrc-blog.microsoft.com/2020/10/14/security-analysis-of-cheri-isa/</a:t>
            </a:r>
            <a:endParaRPr lang="en-US" dirty="0"/>
          </a:p>
        </p:txBody>
      </p:sp>
      <p:sp>
        <p:nvSpPr>
          <p:cNvPr id="5" name="Slide Number Placeholder 4">
            <a:extLst>
              <a:ext uri="{FF2B5EF4-FFF2-40B4-BE49-F238E27FC236}">
                <a16:creationId xmlns:a16="http://schemas.microsoft.com/office/drawing/2014/main" id="{B8A5F61D-6606-9C43-A676-B0A9151C8A82}"/>
              </a:ext>
            </a:extLst>
          </p:cNvPr>
          <p:cNvSpPr>
            <a:spLocks noGrp="1"/>
          </p:cNvSpPr>
          <p:nvPr>
            <p:ph type="sldNum" sz="quarter" idx="12"/>
          </p:nvPr>
        </p:nvSpPr>
        <p:spPr/>
        <p:txBody>
          <a:bodyPr/>
          <a:lstStyle/>
          <a:p>
            <a:fld id="{69F7022F-BFDE-A24F-8B41-A294A002DD0C}" type="slidenum">
              <a:rPr lang="en-US" smtClean="0"/>
              <a:t>14</a:t>
            </a:fld>
            <a:endParaRPr lang="en-US"/>
          </a:p>
        </p:txBody>
      </p:sp>
    </p:spTree>
    <p:extLst>
      <p:ext uri="{BB962C8B-B14F-4D97-AF65-F5344CB8AC3E}">
        <p14:creationId xmlns:p14="http://schemas.microsoft.com/office/powerpoint/2010/main" val="2726306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1EF6-0ED3-C0C7-E348-9BEB89AC123D}"/>
              </a:ext>
            </a:extLst>
          </p:cNvPr>
          <p:cNvSpPr>
            <a:spLocks noGrp="1"/>
          </p:cNvSpPr>
          <p:nvPr>
            <p:ph type="title"/>
          </p:nvPr>
        </p:nvSpPr>
        <p:spPr/>
        <p:txBody>
          <a:bodyPr/>
          <a:lstStyle/>
          <a:p>
            <a:r>
              <a:rPr lang="en-US" dirty="0"/>
              <a:t>Microsoft announce </a:t>
            </a:r>
            <a:r>
              <a:rPr lang="en-US" dirty="0" err="1"/>
              <a:t>CHERIoT</a:t>
            </a:r>
            <a:endParaRPr lang="en-US" dirty="0"/>
          </a:p>
        </p:txBody>
      </p:sp>
      <p:pic>
        <p:nvPicPr>
          <p:cNvPr id="5" name="Content Placeholder 4" descr="A screenshot of a computer&#10;&#10;Description automatically generated">
            <a:extLst>
              <a:ext uri="{FF2B5EF4-FFF2-40B4-BE49-F238E27FC236}">
                <a16:creationId xmlns:a16="http://schemas.microsoft.com/office/drawing/2014/main" id="{C1815AB0-6D8D-426B-1DD5-E99F3A48669C}"/>
              </a:ext>
            </a:extLst>
          </p:cNvPr>
          <p:cNvPicPr>
            <a:picLocks noGrp="1" noChangeAspect="1"/>
          </p:cNvPicPr>
          <p:nvPr>
            <p:ph idx="1"/>
          </p:nvPr>
        </p:nvPicPr>
        <p:blipFill>
          <a:blip r:embed="rId2"/>
          <a:stretch>
            <a:fillRect/>
          </a:stretch>
        </p:blipFill>
        <p:spPr>
          <a:xfrm>
            <a:off x="1062185" y="1606550"/>
            <a:ext cx="10067629" cy="4570413"/>
          </a:xfrm>
        </p:spPr>
      </p:pic>
      <p:sp>
        <p:nvSpPr>
          <p:cNvPr id="6" name="TextBox 5">
            <a:extLst>
              <a:ext uri="{FF2B5EF4-FFF2-40B4-BE49-F238E27FC236}">
                <a16:creationId xmlns:a16="http://schemas.microsoft.com/office/drawing/2014/main" id="{D4D87CDC-5CC1-E0A9-111F-A7E2F987C0C8}"/>
              </a:ext>
            </a:extLst>
          </p:cNvPr>
          <p:cNvSpPr txBox="1"/>
          <p:nvPr/>
        </p:nvSpPr>
        <p:spPr>
          <a:xfrm>
            <a:off x="857655" y="943184"/>
            <a:ext cx="7568547"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www.microsoft.com</a:t>
            </a:r>
            <a:r>
              <a:rPr lang="en-US" sz="1200" dirty="0">
                <a:solidFill>
                  <a:schemeClr val="bg1"/>
                </a:solidFill>
              </a:rPr>
              <a:t>/</a:t>
            </a:r>
            <a:r>
              <a:rPr lang="en-US" sz="1200" dirty="0" err="1">
                <a:solidFill>
                  <a:schemeClr val="bg1"/>
                </a:solidFill>
              </a:rPr>
              <a:t>en</a:t>
            </a:r>
            <a:r>
              <a:rPr lang="en-US" sz="1200" dirty="0">
                <a:solidFill>
                  <a:schemeClr val="bg1"/>
                </a:solidFill>
              </a:rPr>
              <a:t>-us/research/publication/</a:t>
            </a:r>
            <a:r>
              <a:rPr lang="en-US" sz="1200" dirty="0" err="1">
                <a:solidFill>
                  <a:schemeClr val="bg1"/>
                </a:solidFill>
              </a:rPr>
              <a:t>cheriot</a:t>
            </a:r>
            <a:r>
              <a:rPr lang="en-US" sz="1200" dirty="0">
                <a:solidFill>
                  <a:schemeClr val="bg1"/>
                </a:solidFill>
              </a:rPr>
              <a:t>-rethinking-security-for-low-cost-embedded-systems/</a:t>
            </a:r>
          </a:p>
        </p:txBody>
      </p:sp>
      <p:pic>
        <p:nvPicPr>
          <p:cNvPr id="8" name="Picture 7" descr="A qr code on a white background&#10;&#10;Description automatically generated">
            <a:extLst>
              <a:ext uri="{FF2B5EF4-FFF2-40B4-BE49-F238E27FC236}">
                <a16:creationId xmlns:a16="http://schemas.microsoft.com/office/drawing/2014/main" id="{59A53FFF-96A0-B5CE-8D75-03971B8FC7AD}"/>
              </a:ext>
            </a:extLst>
          </p:cNvPr>
          <p:cNvPicPr>
            <a:picLocks noChangeAspect="1"/>
          </p:cNvPicPr>
          <p:nvPr/>
        </p:nvPicPr>
        <p:blipFill>
          <a:blip r:embed="rId3"/>
          <a:stretch>
            <a:fillRect/>
          </a:stretch>
        </p:blipFill>
        <p:spPr>
          <a:xfrm>
            <a:off x="10914434" y="57150"/>
            <a:ext cx="1205824" cy="1205824"/>
          </a:xfrm>
          <a:prstGeom prst="rect">
            <a:avLst/>
          </a:prstGeom>
        </p:spPr>
      </p:pic>
      <p:sp>
        <p:nvSpPr>
          <p:cNvPr id="9" name="Rectangle 8">
            <a:extLst>
              <a:ext uri="{FF2B5EF4-FFF2-40B4-BE49-F238E27FC236}">
                <a16:creationId xmlns:a16="http://schemas.microsoft.com/office/drawing/2014/main" id="{2AFD24B0-6532-8D71-6204-90BD9388991E}"/>
              </a:ext>
            </a:extLst>
          </p:cNvPr>
          <p:cNvSpPr/>
          <p:nvPr/>
        </p:nvSpPr>
        <p:spPr>
          <a:xfrm>
            <a:off x="8780834" y="2289243"/>
            <a:ext cx="3268494" cy="1757463"/>
          </a:xfrm>
          <a:prstGeom prst="rect">
            <a:avLst/>
          </a:prstGeom>
          <a:solidFill>
            <a:srgbClr val="C5142E"/>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dirty="0"/>
              <a:t>Developer info</a:t>
            </a:r>
            <a:br>
              <a:rPr lang="en-US" dirty="0"/>
            </a:br>
            <a:r>
              <a:rPr lang="en-US" dirty="0"/>
              <a:t>at </a:t>
            </a:r>
            <a:r>
              <a:rPr lang="en-US" dirty="0" err="1"/>
              <a:t>cheriot.org</a:t>
            </a:r>
            <a:endParaRPr lang="en-US" dirty="0"/>
          </a:p>
          <a:p>
            <a:pPr algn="ctr"/>
            <a:endParaRPr lang="en-US" dirty="0"/>
          </a:p>
          <a:p>
            <a:pPr algn="ctr"/>
            <a:endParaRPr lang="en-US" dirty="0"/>
          </a:p>
          <a:p>
            <a:pPr algn="ctr"/>
            <a:endParaRPr lang="en-US" dirty="0"/>
          </a:p>
        </p:txBody>
      </p:sp>
      <p:pic>
        <p:nvPicPr>
          <p:cNvPr id="11" name="Picture 10" descr="A qr code on a white background&#10;&#10;Description automatically generated">
            <a:extLst>
              <a:ext uri="{FF2B5EF4-FFF2-40B4-BE49-F238E27FC236}">
                <a16:creationId xmlns:a16="http://schemas.microsoft.com/office/drawing/2014/main" id="{B528B652-9175-DF82-3BE5-92733575A821}"/>
              </a:ext>
            </a:extLst>
          </p:cNvPr>
          <p:cNvPicPr>
            <a:picLocks noChangeAspect="1"/>
          </p:cNvPicPr>
          <p:nvPr/>
        </p:nvPicPr>
        <p:blipFill>
          <a:blip r:embed="rId4"/>
          <a:stretch>
            <a:fillRect/>
          </a:stretch>
        </p:blipFill>
        <p:spPr>
          <a:xfrm>
            <a:off x="10571129" y="2539324"/>
            <a:ext cx="1257300" cy="1257300"/>
          </a:xfrm>
          <a:prstGeom prst="rect">
            <a:avLst/>
          </a:prstGeom>
        </p:spPr>
      </p:pic>
    </p:spTree>
    <p:extLst>
      <p:ext uri="{BB962C8B-B14F-4D97-AF65-F5344CB8AC3E}">
        <p14:creationId xmlns:p14="http://schemas.microsoft.com/office/powerpoint/2010/main" val="350843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C0F93816-66B8-4FA9-6ED7-BF8EA5E8E0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1386069"/>
            <a:ext cx="6655244" cy="4076336"/>
          </a:xfrm>
          <a:prstGeom prst="rect">
            <a:avLst/>
          </a:prstGeom>
          <a:solidFill>
            <a:srgbClr val="FFFFFF"/>
          </a:solidFill>
        </p:spPr>
      </p:pic>
      <p:sp>
        <p:nvSpPr>
          <p:cNvPr id="6" name="Content Placeholder 5">
            <a:extLst>
              <a:ext uri="{FF2B5EF4-FFF2-40B4-BE49-F238E27FC236}">
                <a16:creationId xmlns:a16="http://schemas.microsoft.com/office/drawing/2014/main" id="{98E31CC3-A0FC-8A05-07C5-9F488C2AF21C}"/>
              </a:ext>
            </a:extLst>
          </p:cNvPr>
          <p:cNvSpPr>
            <a:spLocks noGrp="1"/>
          </p:cNvSpPr>
          <p:nvPr>
            <p:ph type="body" sz="half" idx="2"/>
          </p:nvPr>
        </p:nvSpPr>
        <p:spPr>
          <a:xfrm>
            <a:off x="489592" y="2057400"/>
            <a:ext cx="3932237" cy="3811588"/>
          </a:xfrm>
        </p:spPr>
        <p:txBody>
          <a:bodyPr>
            <a:normAutofit/>
          </a:bodyPr>
          <a:lstStyle/>
          <a:p>
            <a:pPr marL="285750" indent="-285750">
              <a:buClr>
                <a:schemeClr val="bg1"/>
              </a:buClr>
              <a:buSzPct val="140000"/>
              <a:buFont typeface="Arial" panose="020B0604020202020204" pitchFamily="34" charset="0"/>
              <a:buChar char="•"/>
            </a:pPr>
            <a:r>
              <a:rPr lang="en-US" sz="2000" dirty="0"/>
              <a:t>FPGA platform for </a:t>
            </a:r>
            <a:r>
              <a:rPr lang="en-US" sz="2000" dirty="0" err="1"/>
              <a:t>CHERIoT</a:t>
            </a:r>
            <a:endParaRPr lang="en-US" sz="2000" dirty="0"/>
          </a:p>
          <a:p>
            <a:pPr marL="285750" indent="-285750">
              <a:buClr>
                <a:schemeClr val="bg1"/>
              </a:buClr>
              <a:buSzPct val="140000"/>
              <a:buFont typeface="Arial" panose="020B0604020202020204" pitchFamily="34" charset="0"/>
              <a:buChar char="•"/>
            </a:pPr>
            <a:r>
              <a:rPr lang="en-US" sz="2000" dirty="0"/>
              <a:t>Builds on </a:t>
            </a:r>
            <a:r>
              <a:rPr lang="en-US" sz="2000" dirty="0" err="1"/>
              <a:t>lowRISC</a:t>
            </a:r>
            <a:r>
              <a:rPr lang="en-US" sz="2000" dirty="0"/>
              <a:t> </a:t>
            </a:r>
            <a:r>
              <a:rPr lang="en-US" sz="2000" dirty="0" err="1"/>
              <a:t>OpenTitan</a:t>
            </a:r>
            <a:r>
              <a:rPr lang="en-US" sz="2000" dirty="0"/>
              <a:t>  silicon root of trust</a:t>
            </a:r>
          </a:p>
          <a:p>
            <a:pPr marL="285750" indent="-285750">
              <a:buClr>
                <a:schemeClr val="bg1"/>
              </a:buClr>
              <a:buSzPct val="140000"/>
              <a:buFont typeface="Arial" panose="020B0604020202020204" pitchFamily="34" charset="0"/>
              <a:buChar char="•"/>
            </a:pPr>
            <a:r>
              <a:rPr lang="en-US" sz="2000" dirty="0"/>
              <a:t>Funded by Innovate UK, Digital Security by Design Initiative</a:t>
            </a:r>
          </a:p>
        </p:txBody>
      </p:sp>
      <p:sp>
        <p:nvSpPr>
          <p:cNvPr id="2" name="Title 1">
            <a:extLst>
              <a:ext uri="{FF2B5EF4-FFF2-40B4-BE49-F238E27FC236}">
                <a16:creationId xmlns:a16="http://schemas.microsoft.com/office/drawing/2014/main" id="{3BF01CB1-9FBA-B975-F97F-26843CFBF0D0}"/>
              </a:ext>
            </a:extLst>
          </p:cNvPr>
          <p:cNvSpPr>
            <a:spLocks noGrp="1"/>
          </p:cNvSpPr>
          <p:nvPr>
            <p:ph type="title"/>
          </p:nvPr>
        </p:nvSpPr>
        <p:spPr>
          <a:xfrm>
            <a:off x="489592" y="457200"/>
            <a:ext cx="3932237" cy="1358630"/>
          </a:xfrm>
        </p:spPr>
        <p:txBody>
          <a:bodyPr anchor="b">
            <a:normAutofit/>
          </a:bodyPr>
          <a:lstStyle/>
          <a:p>
            <a:r>
              <a:rPr lang="en-US" sz="3600" dirty="0" err="1"/>
              <a:t>lowRISC</a:t>
            </a:r>
            <a:r>
              <a:rPr lang="en-US" sz="3600" dirty="0"/>
              <a:t> – Sunburst</a:t>
            </a:r>
            <a:endParaRPr lang="en-US" dirty="0"/>
          </a:p>
        </p:txBody>
      </p:sp>
      <p:pic>
        <p:nvPicPr>
          <p:cNvPr id="9" name="Picture 8" descr="A qr code on a white background&#10;&#10;Description automatically generated">
            <a:extLst>
              <a:ext uri="{FF2B5EF4-FFF2-40B4-BE49-F238E27FC236}">
                <a16:creationId xmlns:a16="http://schemas.microsoft.com/office/drawing/2014/main" id="{EED3EB6F-EBF5-FA81-0B60-8C5DCFD12C7E}"/>
              </a:ext>
            </a:extLst>
          </p:cNvPr>
          <p:cNvPicPr>
            <a:picLocks noChangeAspect="1"/>
          </p:cNvPicPr>
          <p:nvPr/>
        </p:nvPicPr>
        <p:blipFill>
          <a:blip r:embed="rId3"/>
          <a:stretch>
            <a:fillRect/>
          </a:stretch>
        </p:blipFill>
        <p:spPr>
          <a:xfrm>
            <a:off x="2892981" y="4923711"/>
            <a:ext cx="1816179" cy="1816179"/>
          </a:xfrm>
          <a:prstGeom prst="rect">
            <a:avLst/>
          </a:prstGeom>
        </p:spPr>
      </p:pic>
      <p:sp>
        <p:nvSpPr>
          <p:cNvPr id="10" name="TextBox 9">
            <a:extLst>
              <a:ext uri="{FF2B5EF4-FFF2-40B4-BE49-F238E27FC236}">
                <a16:creationId xmlns:a16="http://schemas.microsoft.com/office/drawing/2014/main" id="{61FF18A6-9E35-D3DC-0129-EE1CEAD09A60}"/>
              </a:ext>
            </a:extLst>
          </p:cNvPr>
          <p:cNvSpPr txBox="1"/>
          <p:nvPr/>
        </p:nvSpPr>
        <p:spPr>
          <a:xfrm>
            <a:off x="2803243" y="4677490"/>
            <a:ext cx="1999265" cy="246221"/>
          </a:xfrm>
          <a:prstGeom prst="rect">
            <a:avLst/>
          </a:prstGeom>
          <a:noFill/>
        </p:spPr>
        <p:txBody>
          <a:bodyPr wrap="none" rtlCol="0">
            <a:spAutoFit/>
          </a:bodyPr>
          <a:lstStyle/>
          <a:p>
            <a:pPr algn="ctr"/>
            <a:r>
              <a:rPr lang="en-US" sz="1000" dirty="0">
                <a:solidFill>
                  <a:schemeClr val="bg1"/>
                </a:solidFill>
              </a:rPr>
              <a:t>https://</a:t>
            </a:r>
            <a:r>
              <a:rPr lang="en-US" sz="1000" dirty="0" err="1">
                <a:solidFill>
                  <a:schemeClr val="bg1"/>
                </a:solidFill>
              </a:rPr>
              <a:t>www.sunburst-project.org</a:t>
            </a:r>
            <a:r>
              <a:rPr lang="en-US" sz="1000" dirty="0">
                <a:solidFill>
                  <a:schemeClr val="bg1"/>
                </a:solidFill>
              </a:rPr>
              <a:t>/</a:t>
            </a:r>
          </a:p>
        </p:txBody>
      </p:sp>
    </p:spTree>
    <p:extLst>
      <p:ext uri="{BB962C8B-B14F-4D97-AF65-F5344CB8AC3E}">
        <p14:creationId xmlns:p14="http://schemas.microsoft.com/office/powerpoint/2010/main" val="1789806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7BE8-5659-6C05-1075-F4589854504F}"/>
              </a:ext>
            </a:extLst>
          </p:cNvPr>
          <p:cNvSpPr>
            <a:spLocks noGrp="1"/>
          </p:cNvSpPr>
          <p:nvPr>
            <p:ph type="title"/>
          </p:nvPr>
        </p:nvSpPr>
        <p:spPr/>
        <p:txBody>
          <a:bodyPr>
            <a:normAutofit fontScale="90000"/>
          </a:bodyPr>
          <a:lstStyle/>
          <a:p>
            <a:r>
              <a:rPr lang="en-US" dirty="0" err="1"/>
              <a:t>Codasip</a:t>
            </a:r>
            <a:r>
              <a:rPr lang="en-US" dirty="0"/>
              <a:t> announce commercial CHERI-RISC-V</a:t>
            </a:r>
          </a:p>
        </p:txBody>
      </p:sp>
      <p:pic>
        <p:nvPicPr>
          <p:cNvPr id="5" name="Content Placeholder 4" descr="A screenshot of a website&#10;&#10;Description automatically generated">
            <a:extLst>
              <a:ext uri="{FF2B5EF4-FFF2-40B4-BE49-F238E27FC236}">
                <a16:creationId xmlns:a16="http://schemas.microsoft.com/office/drawing/2014/main" id="{64DB3C64-BCD9-B2B0-35D2-2B6356FC0568}"/>
              </a:ext>
            </a:extLst>
          </p:cNvPr>
          <p:cNvPicPr>
            <a:picLocks noGrp="1" noChangeAspect="1"/>
          </p:cNvPicPr>
          <p:nvPr>
            <p:ph idx="1"/>
          </p:nvPr>
        </p:nvPicPr>
        <p:blipFill>
          <a:blip r:embed="rId2"/>
          <a:stretch>
            <a:fillRect/>
          </a:stretch>
        </p:blipFill>
        <p:spPr>
          <a:xfrm>
            <a:off x="838200" y="1727043"/>
            <a:ext cx="10515600" cy="4329427"/>
          </a:xfrm>
        </p:spPr>
      </p:pic>
      <p:sp>
        <p:nvSpPr>
          <p:cNvPr id="6" name="TextBox 5">
            <a:extLst>
              <a:ext uri="{FF2B5EF4-FFF2-40B4-BE49-F238E27FC236}">
                <a16:creationId xmlns:a16="http://schemas.microsoft.com/office/drawing/2014/main" id="{DDBE3D7B-E0A0-2289-3A89-19A9F4D3943D}"/>
              </a:ext>
            </a:extLst>
          </p:cNvPr>
          <p:cNvSpPr txBox="1"/>
          <p:nvPr/>
        </p:nvSpPr>
        <p:spPr>
          <a:xfrm>
            <a:off x="838200" y="918122"/>
            <a:ext cx="4467633" cy="276999"/>
          </a:xfrm>
          <a:prstGeom prst="rect">
            <a:avLst/>
          </a:prstGeom>
          <a:noFill/>
        </p:spPr>
        <p:txBody>
          <a:bodyPr wrap="none" rtlCol="0">
            <a:spAutoFit/>
          </a:bodyPr>
          <a:lstStyle/>
          <a:p>
            <a:r>
              <a:rPr lang="en-US" sz="1200" dirty="0">
                <a:solidFill>
                  <a:schemeClr val="bg1"/>
                </a:solidFill>
              </a:rPr>
              <a:t>https://</a:t>
            </a:r>
            <a:r>
              <a:rPr lang="en-US" sz="1200" dirty="0" err="1">
                <a:solidFill>
                  <a:schemeClr val="bg1"/>
                </a:solidFill>
              </a:rPr>
              <a:t>codasip.com</a:t>
            </a:r>
            <a:r>
              <a:rPr lang="en-US" sz="1200" dirty="0">
                <a:solidFill>
                  <a:schemeClr val="bg1"/>
                </a:solidFill>
              </a:rPr>
              <a:t>/solutions/</a:t>
            </a:r>
            <a:r>
              <a:rPr lang="en-US" sz="1200" dirty="0" err="1">
                <a:solidFill>
                  <a:schemeClr val="bg1"/>
                </a:solidFill>
              </a:rPr>
              <a:t>riscv</a:t>
            </a:r>
            <a:r>
              <a:rPr lang="en-US" sz="1200" dirty="0">
                <a:solidFill>
                  <a:schemeClr val="bg1"/>
                </a:solidFill>
              </a:rPr>
              <a:t>-processor-safety-security/</a:t>
            </a:r>
            <a:r>
              <a:rPr lang="en-US" sz="1200" dirty="0" err="1">
                <a:solidFill>
                  <a:schemeClr val="bg1"/>
                </a:solidFill>
              </a:rPr>
              <a:t>cheri</a:t>
            </a:r>
            <a:r>
              <a:rPr lang="en-US" sz="1200" dirty="0">
                <a:solidFill>
                  <a:schemeClr val="bg1"/>
                </a:solidFill>
              </a:rPr>
              <a:t>/ </a:t>
            </a:r>
          </a:p>
        </p:txBody>
      </p:sp>
      <p:pic>
        <p:nvPicPr>
          <p:cNvPr id="8" name="Picture 7" descr="A qr code on a white background&#10;&#10;Description automatically generated">
            <a:extLst>
              <a:ext uri="{FF2B5EF4-FFF2-40B4-BE49-F238E27FC236}">
                <a16:creationId xmlns:a16="http://schemas.microsoft.com/office/drawing/2014/main" id="{BF306092-A763-4F48-8AD0-D7EFC314E955}"/>
              </a:ext>
            </a:extLst>
          </p:cNvPr>
          <p:cNvPicPr>
            <a:picLocks noChangeAspect="1"/>
          </p:cNvPicPr>
          <p:nvPr/>
        </p:nvPicPr>
        <p:blipFill>
          <a:blip r:embed="rId3"/>
          <a:stretch>
            <a:fillRect/>
          </a:stretch>
        </p:blipFill>
        <p:spPr>
          <a:xfrm>
            <a:off x="10953344" y="78707"/>
            <a:ext cx="1181505" cy="1181505"/>
          </a:xfrm>
          <a:prstGeom prst="rect">
            <a:avLst/>
          </a:prstGeom>
        </p:spPr>
      </p:pic>
    </p:spTree>
    <p:extLst>
      <p:ext uri="{BB962C8B-B14F-4D97-AF65-F5344CB8AC3E}">
        <p14:creationId xmlns:p14="http://schemas.microsoft.com/office/powerpoint/2010/main" val="166934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159A-AD4C-BF44-9712-AB5F5C4ADA21}"/>
              </a:ext>
            </a:extLst>
          </p:cNvPr>
          <p:cNvSpPr>
            <a:spLocks noGrp="1"/>
          </p:cNvSpPr>
          <p:nvPr>
            <p:ph type="title"/>
          </p:nvPr>
        </p:nvSpPr>
        <p:spPr/>
        <p:txBody>
          <a:bodyPr>
            <a:normAutofit/>
          </a:bodyPr>
          <a:lstStyle/>
          <a:p>
            <a:r>
              <a:rPr lang="en-GB" dirty="0"/>
              <a:t>CHERI-RISC-V Open-Source Stack</a:t>
            </a:r>
          </a:p>
        </p:txBody>
      </p:sp>
      <p:sp>
        <p:nvSpPr>
          <p:cNvPr id="3" name="Content Placeholder 2">
            <a:extLst>
              <a:ext uri="{FF2B5EF4-FFF2-40B4-BE49-F238E27FC236}">
                <a16:creationId xmlns:a16="http://schemas.microsoft.com/office/drawing/2014/main" id="{9E2F91DE-09AC-2445-8A75-2C1F431651BC}"/>
              </a:ext>
            </a:extLst>
          </p:cNvPr>
          <p:cNvSpPr>
            <a:spLocks noGrp="1"/>
          </p:cNvSpPr>
          <p:nvPr>
            <p:ph idx="1"/>
          </p:nvPr>
        </p:nvSpPr>
        <p:spPr/>
        <p:txBody>
          <a:bodyPr>
            <a:normAutofit/>
          </a:bodyPr>
          <a:lstStyle/>
          <a:p>
            <a:r>
              <a:rPr lang="en-GB" dirty="0"/>
              <a:t>CHERI-RISC-V developed open source:</a:t>
            </a:r>
          </a:p>
          <a:p>
            <a:pPr lvl="1"/>
            <a:r>
              <a:rPr lang="en-GB" dirty="0"/>
              <a:t>Documentation (ISA ref, architecture overview, etc)</a:t>
            </a:r>
          </a:p>
          <a:p>
            <a:pPr lvl="1"/>
            <a:r>
              <a:rPr lang="en-GB" dirty="0"/>
              <a:t>Specification in Sail</a:t>
            </a:r>
          </a:p>
          <a:p>
            <a:pPr lvl="1"/>
            <a:r>
              <a:rPr lang="en-GB" dirty="0"/>
              <a:t>Simulators: Spike, </a:t>
            </a:r>
            <a:r>
              <a:rPr lang="en-GB" dirty="0" err="1"/>
              <a:t>Qemu</a:t>
            </a:r>
            <a:endParaRPr lang="en-GB" dirty="0"/>
          </a:p>
          <a:p>
            <a:pPr lvl="1"/>
            <a:r>
              <a:rPr lang="en-GB" dirty="0"/>
              <a:t>Clang/LLVM toolchain</a:t>
            </a:r>
          </a:p>
          <a:p>
            <a:pPr lvl="1"/>
            <a:r>
              <a:rPr lang="en-GB" dirty="0"/>
              <a:t>OS support: </a:t>
            </a:r>
            <a:r>
              <a:rPr lang="en-GB" dirty="0" err="1"/>
              <a:t>CheriBSD</a:t>
            </a:r>
            <a:r>
              <a:rPr lang="en-GB" dirty="0"/>
              <a:t>, </a:t>
            </a:r>
            <a:r>
              <a:rPr lang="en-GB" dirty="0" err="1"/>
              <a:t>CheriFreeRTOS</a:t>
            </a:r>
            <a:r>
              <a:rPr lang="en-GB" dirty="0"/>
              <a:t>, </a:t>
            </a:r>
            <a:r>
              <a:rPr lang="en-GB" dirty="0" err="1"/>
              <a:t>CheriRTEMS</a:t>
            </a:r>
            <a:endParaRPr lang="en-GB" dirty="0"/>
          </a:p>
          <a:p>
            <a:pPr lvl="1"/>
            <a:r>
              <a:rPr lang="en-GB" dirty="0"/>
              <a:t>Hardware implementations</a:t>
            </a:r>
          </a:p>
          <a:p>
            <a:pPr lvl="2"/>
            <a:r>
              <a:rPr lang="en-GB" dirty="0"/>
              <a:t>3-stage, 5-stage and </a:t>
            </a:r>
            <a:r>
              <a:rPr lang="en-GB" dirty="0" err="1"/>
              <a:t>OoO</a:t>
            </a:r>
            <a:r>
              <a:rPr lang="en-GB" dirty="0"/>
              <a:t> cores on FPGA including AWS F1</a:t>
            </a:r>
          </a:p>
        </p:txBody>
      </p:sp>
      <p:sp>
        <p:nvSpPr>
          <p:cNvPr id="4" name="Slide Number Placeholder 3">
            <a:extLst>
              <a:ext uri="{FF2B5EF4-FFF2-40B4-BE49-F238E27FC236}">
                <a16:creationId xmlns:a16="http://schemas.microsoft.com/office/drawing/2014/main" id="{7D550945-C665-2B42-A64B-86408C5F5DA6}"/>
              </a:ext>
            </a:extLst>
          </p:cNvPr>
          <p:cNvSpPr>
            <a:spLocks noGrp="1"/>
          </p:cNvSpPr>
          <p:nvPr>
            <p:ph type="sldNum" sz="quarter" idx="12"/>
          </p:nvPr>
        </p:nvSpPr>
        <p:spPr/>
        <p:txBody>
          <a:bodyPr/>
          <a:lstStyle/>
          <a:p>
            <a:fld id="{69F7022F-BFDE-A24F-8B41-A294A002DD0C}" type="slidenum">
              <a:rPr lang="en-US" smtClean="0"/>
              <a:t>18</a:t>
            </a:fld>
            <a:endParaRPr lang="en-US"/>
          </a:p>
        </p:txBody>
      </p:sp>
      <p:sp>
        <p:nvSpPr>
          <p:cNvPr id="5" name="Rectangle 4">
            <a:extLst>
              <a:ext uri="{FF2B5EF4-FFF2-40B4-BE49-F238E27FC236}">
                <a16:creationId xmlns:a16="http://schemas.microsoft.com/office/drawing/2014/main" id="{0DD10A82-D585-9343-ABA2-B2BBBEF41CF0}"/>
              </a:ext>
            </a:extLst>
          </p:cNvPr>
          <p:cNvSpPr/>
          <p:nvPr/>
        </p:nvSpPr>
        <p:spPr>
          <a:xfrm>
            <a:off x="885787" y="4886442"/>
            <a:ext cx="5064508" cy="122790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GB" dirty="0"/>
              <a:t>Links to research:</a:t>
            </a:r>
          </a:p>
          <a:p>
            <a:r>
              <a:rPr lang="en-GB" dirty="0"/>
              <a:t>   http://</a:t>
            </a:r>
            <a:r>
              <a:rPr lang="en-GB" dirty="0" err="1"/>
              <a:t>cheri-cpu.org</a:t>
            </a:r>
            <a:r>
              <a:rPr lang="en-GB" dirty="0"/>
              <a:t>/</a:t>
            </a:r>
          </a:p>
          <a:p>
            <a:r>
              <a:rPr lang="en-GB" dirty="0"/>
              <a:t>links to:</a:t>
            </a:r>
          </a:p>
          <a:p>
            <a:r>
              <a:rPr lang="en-GB" dirty="0"/>
              <a:t>   https://</a:t>
            </a:r>
            <a:r>
              <a:rPr lang="en-GB" dirty="0" err="1"/>
              <a:t>www.cl.cam.ac.uk</a:t>
            </a:r>
            <a:r>
              <a:rPr lang="en-GB" dirty="0"/>
              <a:t>/ research/security/</a:t>
            </a:r>
            <a:r>
              <a:rPr lang="en-GB" dirty="0" err="1"/>
              <a:t>ctsrd</a:t>
            </a:r>
            <a:r>
              <a:rPr lang="en-GB" dirty="0"/>
              <a:t>/</a:t>
            </a:r>
          </a:p>
        </p:txBody>
      </p:sp>
      <p:grpSp>
        <p:nvGrpSpPr>
          <p:cNvPr id="6" name="Group 5">
            <a:extLst>
              <a:ext uri="{FF2B5EF4-FFF2-40B4-BE49-F238E27FC236}">
                <a16:creationId xmlns:a16="http://schemas.microsoft.com/office/drawing/2014/main" id="{72227661-C930-4123-5799-23D23F0BF9FE}"/>
              </a:ext>
            </a:extLst>
          </p:cNvPr>
          <p:cNvGrpSpPr/>
          <p:nvPr/>
        </p:nvGrpSpPr>
        <p:grpSpPr>
          <a:xfrm>
            <a:off x="9685063" y="1606702"/>
            <a:ext cx="2448317" cy="3042192"/>
            <a:chOff x="9473585" y="1556359"/>
            <a:chExt cx="2448317" cy="3042192"/>
          </a:xfrm>
        </p:grpSpPr>
        <p:pic>
          <p:nvPicPr>
            <p:cNvPr id="7" name="Picture 6">
              <a:extLst>
                <a:ext uri="{FF2B5EF4-FFF2-40B4-BE49-F238E27FC236}">
                  <a16:creationId xmlns:a16="http://schemas.microsoft.com/office/drawing/2014/main" id="{816AAE6A-D496-B390-9B2F-3A9EEF3A894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12"/>
            <a:stretch/>
          </p:blipFill>
          <p:spPr>
            <a:xfrm>
              <a:off x="9473585" y="1556359"/>
              <a:ext cx="2448317" cy="1872641"/>
            </a:xfrm>
            <a:prstGeom prst="rect">
              <a:avLst/>
            </a:prstGeom>
          </p:spPr>
        </p:pic>
        <p:sp>
          <p:nvSpPr>
            <p:cNvPr id="8" name="TextBox 7">
              <a:extLst>
                <a:ext uri="{FF2B5EF4-FFF2-40B4-BE49-F238E27FC236}">
                  <a16:creationId xmlns:a16="http://schemas.microsoft.com/office/drawing/2014/main" id="{95F2B5AA-5201-9C5C-974E-E2AC6B70E0B8}"/>
                </a:ext>
              </a:extLst>
            </p:cNvPr>
            <p:cNvSpPr txBox="1"/>
            <p:nvPr/>
          </p:nvSpPr>
          <p:spPr>
            <a:xfrm>
              <a:off x="9473585" y="3429000"/>
              <a:ext cx="2448317" cy="1169551"/>
            </a:xfrm>
            <a:prstGeom prst="rect">
              <a:avLst/>
            </a:prstGeom>
            <a:noFill/>
          </p:spPr>
          <p:txBody>
            <a:bodyPr wrap="square" rtlCol="0">
              <a:spAutoFit/>
            </a:bodyPr>
            <a:lstStyle/>
            <a:p>
              <a:r>
                <a:rPr lang="en-US" sz="1400" dirty="0"/>
                <a:t>An early experimental FPGA-based CHERI tablet prototype running the </a:t>
              </a:r>
              <a:r>
                <a:rPr lang="en-US" sz="1400" dirty="0" err="1"/>
                <a:t>CheriBSD</a:t>
              </a:r>
              <a:r>
                <a:rPr lang="en-US" sz="1400" dirty="0"/>
                <a:t> operating system and applications, Cambridge, 2013</a:t>
              </a:r>
            </a:p>
          </p:txBody>
        </p:sp>
      </p:grpSp>
      <p:sp>
        <p:nvSpPr>
          <p:cNvPr id="9" name="Rectangle 8">
            <a:extLst>
              <a:ext uri="{FF2B5EF4-FFF2-40B4-BE49-F238E27FC236}">
                <a16:creationId xmlns:a16="http://schemas.microsoft.com/office/drawing/2014/main" id="{3893FC26-8095-3EDE-191F-06D80F386D9C}"/>
              </a:ext>
            </a:extLst>
          </p:cNvPr>
          <p:cNvSpPr/>
          <p:nvPr/>
        </p:nvSpPr>
        <p:spPr>
          <a:xfrm>
            <a:off x="6241705" y="4886442"/>
            <a:ext cx="5064508" cy="1227908"/>
          </a:xfrm>
          <a:prstGeom prst="rect">
            <a:avLst/>
          </a:prstGeom>
        </p:spPr>
        <p:style>
          <a:lnRef idx="3">
            <a:schemeClr val="lt1"/>
          </a:lnRef>
          <a:fillRef idx="1">
            <a:schemeClr val="dk1"/>
          </a:fillRef>
          <a:effectRef idx="1">
            <a:schemeClr val="dk1"/>
          </a:effectRef>
          <a:fontRef idx="minor">
            <a:schemeClr val="lt1"/>
          </a:fontRef>
        </p:style>
        <p:txBody>
          <a:bodyPr rtlCol="0" anchor="ctr"/>
          <a:lstStyle/>
          <a:p>
            <a:r>
              <a:rPr lang="en-GB" dirty="0"/>
              <a:t>CHERI-RISC-V extension for comment:</a:t>
            </a:r>
          </a:p>
          <a:p>
            <a:r>
              <a:rPr lang="en-GB" dirty="0"/>
              <a:t>https://</a:t>
            </a:r>
            <a:r>
              <a:rPr lang="en-GB" dirty="0" err="1"/>
              <a:t>github.com</a:t>
            </a:r>
            <a:r>
              <a:rPr lang="en-GB" dirty="0"/>
              <a:t>/</a:t>
            </a:r>
            <a:r>
              <a:rPr lang="en-GB" dirty="0" err="1"/>
              <a:t>riscv</a:t>
            </a:r>
            <a:r>
              <a:rPr lang="en-GB" dirty="0"/>
              <a:t>/</a:t>
            </a:r>
            <a:r>
              <a:rPr lang="en-GB" dirty="0" err="1"/>
              <a:t>riscv-cheri</a:t>
            </a:r>
            <a:endParaRPr lang="en-GB" dirty="0"/>
          </a:p>
        </p:txBody>
      </p:sp>
    </p:spTree>
    <p:extLst>
      <p:ext uri="{BB962C8B-B14F-4D97-AF65-F5344CB8AC3E}">
        <p14:creationId xmlns:p14="http://schemas.microsoft.com/office/powerpoint/2010/main" val="3009374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D4CC-866D-2B79-8EDB-1A1FEB1CD5D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EEC3B5E-8309-C2BB-5B0B-128783AFA668}"/>
              </a:ext>
            </a:extLst>
          </p:cNvPr>
          <p:cNvSpPr>
            <a:spLocks noGrp="1"/>
          </p:cNvSpPr>
          <p:nvPr>
            <p:ph idx="1"/>
          </p:nvPr>
        </p:nvSpPr>
        <p:spPr>
          <a:xfrm>
            <a:off x="838200" y="1503962"/>
            <a:ext cx="10515600" cy="5133145"/>
          </a:xfrm>
        </p:spPr>
        <p:txBody>
          <a:bodyPr>
            <a:normAutofit fontScale="92500"/>
          </a:bodyPr>
          <a:lstStyle/>
          <a:p>
            <a:r>
              <a:rPr lang="en-US" dirty="0"/>
              <a:t>Software level</a:t>
            </a:r>
          </a:p>
          <a:p>
            <a:pPr lvl="1"/>
            <a:r>
              <a:rPr lang="en-US" dirty="0"/>
              <a:t>Deterministic non-</a:t>
            </a:r>
            <a:r>
              <a:rPr lang="en-US" dirty="0" err="1"/>
              <a:t>bypassable</a:t>
            </a:r>
            <a:r>
              <a:rPr lang="en-US" dirty="0"/>
              <a:t> memory safety (spatial and temporal)</a:t>
            </a:r>
          </a:p>
          <a:p>
            <a:pPr lvl="1"/>
            <a:r>
              <a:rPr lang="en-US" dirty="0"/>
              <a:t>High-performance scalable compartmentalization</a:t>
            </a:r>
          </a:p>
          <a:p>
            <a:pPr lvl="1"/>
            <a:r>
              <a:rPr lang="en-US" dirty="0"/>
              <a:t>Easy to adopt – recompile with very few fixes beyond bug fixes</a:t>
            </a:r>
          </a:p>
          <a:p>
            <a:r>
              <a:rPr lang="en-US" dirty="0"/>
              <a:t>Architecture level</a:t>
            </a:r>
          </a:p>
          <a:p>
            <a:pPr lvl="1"/>
            <a:r>
              <a:rPr lang="en-US" dirty="0"/>
              <a:t>Detailed implementations on RISC-V and ARM ISAs; outline x86 extension</a:t>
            </a:r>
          </a:p>
          <a:p>
            <a:r>
              <a:rPr lang="en-US" dirty="0"/>
              <a:t>Microarchitectural level</a:t>
            </a:r>
          </a:p>
          <a:p>
            <a:pPr lvl="1"/>
            <a:r>
              <a:rPr lang="en-US" dirty="0"/>
              <a:t>Demonstrably implementable</a:t>
            </a:r>
          </a:p>
          <a:p>
            <a:pPr lvl="1"/>
            <a:r>
              <a:rPr lang="en-US" dirty="0"/>
              <a:t>No new: indirections, tables, exception paths, register renaming, etc.</a:t>
            </a:r>
          </a:p>
          <a:p>
            <a:pPr lvl="1"/>
            <a:r>
              <a:rPr lang="en-US" dirty="0"/>
              <a:t>No performance impact on legacy (non-CHERI) code</a:t>
            </a:r>
          </a:p>
          <a:p>
            <a:pPr lvl="1"/>
            <a:r>
              <a:rPr lang="en-US" dirty="0"/>
              <a:t>Main performance hit for CHERI code is memory footprint – around 5% for SPEC</a:t>
            </a:r>
          </a:p>
          <a:p>
            <a:pPr lvl="1"/>
            <a:r>
              <a:rPr lang="en-US" dirty="0"/>
              <a:t>Removes the need for many software counter measures + scalable and highly performant compartmentalization</a:t>
            </a:r>
          </a:p>
          <a:p>
            <a:pPr lvl="1"/>
            <a:endParaRPr lang="en-US" dirty="0"/>
          </a:p>
        </p:txBody>
      </p:sp>
    </p:spTree>
    <p:extLst>
      <p:ext uri="{BB962C8B-B14F-4D97-AF65-F5344CB8AC3E}">
        <p14:creationId xmlns:p14="http://schemas.microsoft.com/office/powerpoint/2010/main" val="356520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189B-FA58-2F06-D8EC-589579BF365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5466D1E-84F9-F932-9023-EC1929FF4AAA}"/>
              </a:ext>
            </a:extLst>
          </p:cNvPr>
          <p:cNvSpPr>
            <a:spLocks noGrp="1"/>
          </p:cNvSpPr>
          <p:nvPr>
            <p:ph idx="1"/>
          </p:nvPr>
        </p:nvSpPr>
        <p:spPr>
          <a:xfrm>
            <a:off x="838200" y="2926079"/>
            <a:ext cx="10515600" cy="3250883"/>
          </a:xfrm>
        </p:spPr>
        <p:txBody>
          <a:bodyPr>
            <a:normAutofit/>
          </a:bodyPr>
          <a:lstStyle/>
          <a:p>
            <a:pPr marL="0" indent="0">
              <a:buNone/>
            </a:pPr>
            <a:r>
              <a:rPr lang="en-US" sz="1400" b="1" dirty="0"/>
              <a:t>Approved for public release; distribution is unlimited. </a:t>
            </a:r>
          </a:p>
          <a:p>
            <a:pPr marL="0" indent="0">
              <a:lnSpc>
                <a:spcPct val="120000"/>
              </a:lnSpc>
              <a:buNone/>
            </a:pPr>
            <a:r>
              <a:rPr lang="en-US" sz="1400" dirty="0"/>
              <a:t>This work was supported in part by the Innovate UK project 105694 (“Digital Security by Design (</a:t>
            </a:r>
            <a:r>
              <a:rPr lang="en-US" sz="1400" dirty="0" err="1"/>
              <a:t>DSbD</a:t>
            </a:r>
            <a:r>
              <a:rPr lang="en-US" sz="1400" dirty="0"/>
              <a:t>) Technology Platform Prototype”, and Innovate UK project 10027440 (“Developing and Evaluating an Open-Source Desktop for Arm Morello”).</a:t>
            </a:r>
          </a:p>
          <a:p>
            <a:pPr marL="0" indent="0">
              <a:lnSpc>
                <a:spcPct val="120000"/>
              </a:lnSpc>
              <a:buNone/>
            </a:pPr>
            <a:r>
              <a:rPr lang="en-US" sz="1400" dirty="0"/>
              <a:t>This work was also supported by the Defense Advanced Research Projects Agency (DARPA) and the Air Force Research Laboratory (AFRL), under contract FA8750-10-C-0237 (“CTSRD”), with additional support from FA8750-11-C-0249 (“MRC2”), HR0011-18-C-0016 (“ECATS”), FA8650-18-C-7809 (“CIFV”), HR001122C0110 (“ETC”), and HR001123C0031 (“MTSS”) as part of the DARPA I2O CRASH, I2O MRC, and MTO SSITH research programs. The views, opinions, and/or findings contained in this report are those of the authors and should not be interpreted as representing the official views or policies of the Department of Defense or the U.S. Government.</a:t>
            </a:r>
          </a:p>
          <a:p>
            <a:pPr marL="0" indent="0">
              <a:lnSpc>
                <a:spcPct val="120000"/>
              </a:lnSpc>
              <a:buNone/>
            </a:pPr>
            <a:r>
              <a:rPr lang="en-US" sz="1400" dirty="0"/>
              <a:t>We further acknowledge EPSRC REMS (EP/K008528/1), EPSRC </a:t>
            </a:r>
            <a:r>
              <a:rPr lang="en-US" sz="1400" dirty="0" err="1"/>
              <a:t>CHaOS</a:t>
            </a:r>
            <a:r>
              <a:rPr lang="en-US" sz="1400" dirty="0"/>
              <a:t> (EP/V000292/1), ERC ELVER (789108), the Isaac Newton Trust, the UK Higher Education Innovation Fund (HEIF), Thales E-Security, Microsoft Research Cambridge, Arm Limited, Google, Google DeepMind, HP Enterprise, and the Gates Cambridge Trust.</a:t>
            </a:r>
          </a:p>
          <a:p>
            <a:pPr marL="0" indent="0">
              <a:buNone/>
            </a:pPr>
            <a:endParaRPr lang="en-US" dirty="0"/>
          </a:p>
        </p:txBody>
      </p:sp>
    </p:spTree>
    <p:extLst>
      <p:ext uri="{BB962C8B-B14F-4D97-AF65-F5344CB8AC3E}">
        <p14:creationId xmlns:p14="http://schemas.microsoft.com/office/powerpoint/2010/main" val="387816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CB46-B653-5FC8-F437-5E090BBDE3B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8616E20-887F-B921-F30E-50E2DE278F5D}"/>
              </a:ext>
            </a:extLst>
          </p:cNvPr>
          <p:cNvSpPr>
            <a:spLocks noGrp="1"/>
          </p:cNvSpPr>
          <p:nvPr>
            <p:ph idx="1"/>
          </p:nvPr>
        </p:nvSpPr>
        <p:spPr/>
        <p:txBody>
          <a:bodyPr/>
          <a:lstStyle/>
          <a:p>
            <a:r>
              <a:rPr lang="en-US" dirty="0"/>
              <a:t>Industry is starting to adopt the technology and governments are asking for it, so we need a standard</a:t>
            </a:r>
          </a:p>
          <a:p>
            <a:endParaRPr lang="en-US" dirty="0"/>
          </a:p>
          <a:p>
            <a:r>
              <a:rPr lang="en-US" dirty="0"/>
              <a:t>Compatibility with existing code and other RISC-V extensions (present and future) is key</a:t>
            </a:r>
          </a:p>
          <a:p>
            <a:pPr lvl="1"/>
            <a:r>
              <a:rPr lang="en-US" dirty="0"/>
              <a:t>Ideally, we’d like CHERI be an option to the RVA24 profile</a:t>
            </a:r>
          </a:p>
          <a:p>
            <a:pPr lvl="1"/>
            <a:r>
              <a:rPr lang="en-US" dirty="0"/>
              <a:t>Or do we need to have a CHERI profile?  Or CHERI universe?</a:t>
            </a:r>
          </a:p>
        </p:txBody>
      </p:sp>
    </p:spTree>
    <p:extLst>
      <p:ext uri="{BB962C8B-B14F-4D97-AF65-F5344CB8AC3E}">
        <p14:creationId xmlns:p14="http://schemas.microsoft.com/office/powerpoint/2010/main" val="2554021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C26B-4DD6-EEEA-E1FB-6677D27F8E5C}"/>
              </a:ext>
            </a:extLst>
          </p:cNvPr>
          <p:cNvSpPr>
            <a:spLocks noGrp="1"/>
          </p:cNvSpPr>
          <p:nvPr>
            <p:ph type="title"/>
          </p:nvPr>
        </p:nvSpPr>
        <p:spPr/>
        <p:txBody>
          <a:bodyPr/>
          <a:lstStyle/>
          <a:p>
            <a:r>
              <a:rPr lang="en-US" dirty="0"/>
              <a:t>Motivation: Memory Safety</a:t>
            </a:r>
          </a:p>
        </p:txBody>
      </p:sp>
      <p:sp>
        <p:nvSpPr>
          <p:cNvPr id="3" name="Content Placeholder 2">
            <a:extLst>
              <a:ext uri="{FF2B5EF4-FFF2-40B4-BE49-F238E27FC236}">
                <a16:creationId xmlns:a16="http://schemas.microsoft.com/office/drawing/2014/main" id="{C7394F83-6B96-C773-F5D5-0CDB7165E3B5}"/>
              </a:ext>
            </a:extLst>
          </p:cNvPr>
          <p:cNvSpPr>
            <a:spLocks noGrp="1"/>
          </p:cNvSpPr>
          <p:nvPr>
            <p:ph idx="1"/>
          </p:nvPr>
        </p:nvSpPr>
        <p:spPr/>
        <p:txBody>
          <a:bodyPr/>
          <a:lstStyle/>
          <a:p>
            <a:r>
              <a:rPr lang="en-US" i="1" dirty="0"/>
              <a:t>“Buffer overflows have not objectively gone down in the last 40 years.  The impact of buffer overflows have if anything gone up.”</a:t>
            </a:r>
            <a:br>
              <a:rPr lang="en-US" dirty="0"/>
            </a:br>
            <a:r>
              <a:rPr lang="en-US" dirty="0"/>
              <a:t>Ian Levy, Technical Director at NCSC, 2022</a:t>
            </a:r>
          </a:p>
          <a:p>
            <a:endParaRPr lang="en-GB" dirty="0"/>
          </a:p>
          <a:p>
            <a:r>
              <a:rPr lang="en-GB" dirty="0"/>
              <a:t>Matt Miller from MS Response </a:t>
            </a:r>
            <a:r>
              <a:rPr lang="en-GB" dirty="0" err="1"/>
              <a:t>Center</a:t>
            </a:r>
            <a:r>
              <a:rPr lang="en-GB" dirty="0"/>
              <a:t> @ </a:t>
            </a:r>
            <a:r>
              <a:rPr lang="en-GB" dirty="0" err="1"/>
              <a:t>BlueHat</a:t>
            </a:r>
            <a:r>
              <a:rPr lang="en-GB" dirty="0"/>
              <a:t> 2019:</a:t>
            </a:r>
          </a:p>
          <a:p>
            <a:pPr lvl="1"/>
            <a:r>
              <a:rPr lang="en-GB" dirty="0"/>
              <a:t>From 2006 to 2018, year after year, 70% MSFT CVEs are memory safety bugs</a:t>
            </a:r>
          </a:p>
          <a:p>
            <a:endParaRPr lang="en-US" dirty="0"/>
          </a:p>
          <a:p>
            <a:endParaRPr lang="en-US" dirty="0"/>
          </a:p>
          <a:p>
            <a:endParaRPr lang="en-US" dirty="0"/>
          </a:p>
        </p:txBody>
      </p:sp>
    </p:spTree>
    <p:extLst>
      <p:ext uri="{BB962C8B-B14F-4D97-AF65-F5344CB8AC3E}">
        <p14:creationId xmlns:p14="http://schemas.microsoft.com/office/powerpoint/2010/main" val="37144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E1D36D5-463E-4D68-9A5B-CDC337A9CF6F}"/>
              </a:ext>
            </a:extLst>
          </p:cNvPr>
          <p:cNvSpPr>
            <a:spLocks noGrp="1"/>
          </p:cNvSpPr>
          <p:nvPr>
            <p:ph type="title"/>
          </p:nvPr>
        </p:nvSpPr>
        <p:spPr/>
        <p:txBody>
          <a:bodyPr/>
          <a:lstStyle/>
          <a:p>
            <a:r>
              <a:rPr lang="en-US" dirty="0"/>
              <a:t>Example – Chromium Browser Safety</a:t>
            </a:r>
          </a:p>
        </p:txBody>
      </p:sp>
      <p:sp>
        <p:nvSpPr>
          <p:cNvPr id="4" name="Slide Number Placeholder 3">
            <a:extLst>
              <a:ext uri="{FF2B5EF4-FFF2-40B4-BE49-F238E27FC236}">
                <a16:creationId xmlns:a16="http://schemas.microsoft.com/office/drawing/2014/main" id="{BC1D021A-4072-9D45-8889-1139A341FD12}"/>
              </a:ext>
            </a:extLst>
          </p:cNvPr>
          <p:cNvSpPr>
            <a:spLocks noGrp="1"/>
          </p:cNvSpPr>
          <p:nvPr>
            <p:ph type="sldNum" sz="quarter" idx="12"/>
          </p:nvPr>
        </p:nvSpPr>
        <p:spPr/>
        <p:txBody>
          <a:bodyPr anchor="ctr">
            <a:normAutofit/>
          </a:bodyPr>
          <a:lstStyle/>
          <a:p>
            <a:pPr>
              <a:spcAft>
                <a:spcPts val="600"/>
              </a:spcAft>
            </a:pPr>
            <a:fld id="{69F7022F-BFDE-A24F-8B41-A294A002DD0C}" type="slidenum">
              <a:rPr lang="en-US" smtClean="0"/>
              <a:pPr>
                <a:spcAft>
                  <a:spcPts val="600"/>
                </a:spcAft>
              </a:pPr>
              <a:t>4</a:t>
            </a:fld>
            <a:endParaRPr lang="en-US"/>
          </a:p>
        </p:txBody>
      </p:sp>
      <p:pic>
        <p:nvPicPr>
          <p:cNvPr id="5" name="Picture 4">
            <a:extLst>
              <a:ext uri="{FF2B5EF4-FFF2-40B4-BE49-F238E27FC236}">
                <a16:creationId xmlns:a16="http://schemas.microsoft.com/office/drawing/2014/main" id="{6103AA86-E805-C14D-9C40-F81ACCE7497E}"/>
              </a:ext>
            </a:extLst>
          </p:cNvPr>
          <p:cNvPicPr>
            <a:picLocks noChangeAspect="1"/>
          </p:cNvPicPr>
          <p:nvPr/>
        </p:nvPicPr>
        <p:blipFill>
          <a:blip r:embed="rId3"/>
          <a:stretch>
            <a:fillRect/>
          </a:stretch>
        </p:blipFill>
        <p:spPr>
          <a:xfrm>
            <a:off x="2211330" y="2191228"/>
            <a:ext cx="7696315" cy="4560067"/>
          </a:xfrm>
          <a:prstGeom prst="rect">
            <a:avLst/>
          </a:prstGeom>
          <a:noFill/>
        </p:spPr>
      </p:pic>
      <p:sp>
        <p:nvSpPr>
          <p:cNvPr id="7" name="Content Placeholder 6">
            <a:extLst>
              <a:ext uri="{FF2B5EF4-FFF2-40B4-BE49-F238E27FC236}">
                <a16:creationId xmlns:a16="http://schemas.microsoft.com/office/drawing/2014/main" id="{CA92FB0B-F624-5D45-B848-3A7D3EA1BC6D}"/>
              </a:ext>
            </a:extLst>
          </p:cNvPr>
          <p:cNvSpPr>
            <a:spLocks noGrp="1"/>
          </p:cNvSpPr>
          <p:nvPr>
            <p:ph idx="1"/>
          </p:nvPr>
        </p:nvSpPr>
        <p:spPr>
          <a:xfrm>
            <a:off x="945336" y="1425610"/>
            <a:ext cx="10301328" cy="967487"/>
          </a:xfrm>
        </p:spPr>
        <p:txBody>
          <a:bodyPr/>
          <a:lstStyle/>
          <a:p>
            <a:pPr marL="0" indent="0" algn="ctr">
              <a:buNone/>
            </a:pPr>
            <a:r>
              <a:rPr lang="en-GB" dirty="0"/>
              <a:t>“70% of our serious security bugs are memory safety problems”</a:t>
            </a:r>
            <a:br>
              <a:rPr lang="en-GB" dirty="0"/>
            </a:br>
            <a:r>
              <a:rPr lang="en-GB" sz="1400" dirty="0" err="1"/>
              <a:t>www.chromium.org</a:t>
            </a:r>
            <a:r>
              <a:rPr lang="en-GB" sz="1400" dirty="0"/>
              <a:t>/Home/chromium-security/memory-safety</a:t>
            </a:r>
            <a:endParaRPr lang="en-GB" dirty="0"/>
          </a:p>
        </p:txBody>
      </p:sp>
    </p:spTree>
    <p:extLst>
      <p:ext uri="{BB962C8B-B14F-4D97-AF65-F5344CB8AC3E}">
        <p14:creationId xmlns:p14="http://schemas.microsoft.com/office/powerpoint/2010/main" val="262925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EC028F-3F0A-D44C-6DFC-D8A17FA0C8BA}"/>
              </a:ext>
            </a:extLst>
          </p:cNvPr>
          <p:cNvSpPr>
            <a:spLocks noGrp="1"/>
          </p:cNvSpPr>
          <p:nvPr>
            <p:ph type="sldNum" sz="quarter" idx="12"/>
          </p:nvPr>
        </p:nvSpPr>
        <p:spPr/>
        <p:txBody>
          <a:bodyPr/>
          <a:lstStyle/>
          <a:p>
            <a:fld id="{69F7022F-BFDE-A24F-8B41-A294A002DD0C}" type="slidenum">
              <a:rPr lang="en-US" smtClean="0"/>
              <a:t>5</a:t>
            </a:fld>
            <a:endParaRPr lang="en-US"/>
          </a:p>
        </p:txBody>
      </p:sp>
      <p:pic>
        <p:nvPicPr>
          <p:cNvPr id="6" name="Picture 5">
            <a:extLst>
              <a:ext uri="{FF2B5EF4-FFF2-40B4-BE49-F238E27FC236}">
                <a16:creationId xmlns:a16="http://schemas.microsoft.com/office/drawing/2014/main" id="{6A90B038-47EF-2FDE-1706-5033A0CDF0DC}"/>
              </a:ext>
            </a:extLst>
          </p:cNvPr>
          <p:cNvPicPr>
            <a:picLocks noChangeAspect="1"/>
          </p:cNvPicPr>
          <p:nvPr/>
        </p:nvPicPr>
        <p:blipFill rotWithShape="1">
          <a:blip r:embed="rId2"/>
          <a:srcRect b="60483"/>
          <a:stretch/>
        </p:blipFill>
        <p:spPr>
          <a:xfrm>
            <a:off x="-9407" y="-33864"/>
            <a:ext cx="12252206" cy="6265700"/>
          </a:xfrm>
          <a:prstGeom prst="rect">
            <a:avLst/>
          </a:prstGeom>
        </p:spPr>
      </p:pic>
      <p:sp>
        <p:nvSpPr>
          <p:cNvPr id="7" name="Rectangle 6">
            <a:extLst>
              <a:ext uri="{FF2B5EF4-FFF2-40B4-BE49-F238E27FC236}">
                <a16:creationId xmlns:a16="http://schemas.microsoft.com/office/drawing/2014/main" id="{060C4229-5BBC-A3FC-7D77-FDF2FF962E88}"/>
              </a:ext>
            </a:extLst>
          </p:cNvPr>
          <p:cNvSpPr/>
          <p:nvPr/>
        </p:nvSpPr>
        <p:spPr>
          <a:xfrm rot="2700000">
            <a:off x="9981380" y="246414"/>
            <a:ext cx="3004083" cy="914400"/>
          </a:xfrm>
          <a:prstGeom prst="rect">
            <a:avLst/>
          </a:prstGeom>
          <a:solidFill>
            <a:srgbClr val="C6142E"/>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400" dirty="0"/>
              <a:t>Nov. 2022</a:t>
            </a:r>
          </a:p>
        </p:txBody>
      </p:sp>
    </p:spTree>
    <p:extLst>
      <p:ext uri="{BB962C8B-B14F-4D97-AF65-F5344CB8AC3E}">
        <p14:creationId xmlns:p14="http://schemas.microsoft.com/office/powerpoint/2010/main" val="3670755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1257C3-3995-763F-2332-3809FF794766}"/>
              </a:ext>
            </a:extLst>
          </p:cNvPr>
          <p:cNvSpPr>
            <a:spLocks noGrp="1"/>
          </p:cNvSpPr>
          <p:nvPr>
            <p:ph type="title"/>
          </p:nvPr>
        </p:nvSpPr>
        <p:spPr/>
        <p:txBody>
          <a:bodyPr>
            <a:noAutofit/>
          </a:bodyPr>
          <a:lstStyle/>
          <a:p>
            <a:r>
              <a:rPr lang="en-US" sz="2800" dirty="0"/>
              <a:t>CISA, NSA, FBI, and US ally cybersecurity agencies recommend CHERI</a:t>
            </a:r>
          </a:p>
        </p:txBody>
      </p:sp>
      <p:sp>
        <p:nvSpPr>
          <p:cNvPr id="5" name="Slide Number Placeholder 4">
            <a:extLst>
              <a:ext uri="{FF2B5EF4-FFF2-40B4-BE49-F238E27FC236}">
                <a16:creationId xmlns:a16="http://schemas.microsoft.com/office/drawing/2014/main" id="{E0BF7A32-17ED-FF44-7517-11E854A854C4}"/>
              </a:ext>
            </a:extLst>
          </p:cNvPr>
          <p:cNvSpPr>
            <a:spLocks noGrp="1"/>
          </p:cNvSpPr>
          <p:nvPr>
            <p:ph type="sldNum" sz="quarter" idx="12"/>
          </p:nvPr>
        </p:nvSpPr>
        <p:spPr/>
        <p:txBody>
          <a:bodyPr/>
          <a:lstStyle/>
          <a:p>
            <a:fld id="{69F7022F-BFDE-A24F-8B41-A294A002DD0C}" type="slidenum">
              <a:rPr lang="en-US" smtClean="0"/>
              <a:t>6</a:t>
            </a:fld>
            <a:endParaRPr lang="en-US"/>
          </a:p>
        </p:txBody>
      </p:sp>
      <p:pic>
        <p:nvPicPr>
          <p:cNvPr id="9" name="Content Placeholder 7">
            <a:extLst>
              <a:ext uri="{FF2B5EF4-FFF2-40B4-BE49-F238E27FC236}">
                <a16:creationId xmlns:a16="http://schemas.microsoft.com/office/drawing/2014/main" id="{5DF97E3E-36E6-F5B2-3304-D0BCBA02FE14}"/>
              </a:ext>
            </a:extLst>
          </p:cNvPr>
          <p:cNvPicPr>
            <a:picLocks noChangeAspect="1"/>
          </p:cNvPicPr>
          <p:nvPr/>
        </p:nvPicPr>
        <p:blipFill>
          <a:blip r:embed="rId2"/>
          <a:stretch>
            <a:fillRect/>
          </a:stretch>
        </p:blipFill>
        <p:spPr>
          <a:xfrm>
            <a:off x="1652037" y="1368496"/>
            <a:ext cx="3805890" cy="4925270"/>
          </a:xfrm>
          <a:prstGeom prst="rect">
            <a:avLst/>
          </a:prstGeom>
          <a:ln>
            <a:solidFill>
              <a:schemeClr val="tx1"/>
            </a:solidFill>
          </a:ln>
        </p:spPr>
      </p:pic>
      <p:pic>
        <p:nvPicPr>
          <p:cNvPr id="10" name="Content Placeholder 9">
            <a:extLst>
              <a:ext uri="{FF2B5EF4-FFF2-40B4-BE49-F238E27FC236}">
                <a16:creationId xmlns:a16="http://schemas.microsoft.com/office/drawing/2014/main" id="{EFF3E2A7-1783-ABAD-52E3-13B81C6BE403}"/>
              </a:ext>
            </a:extLst>
          </p:cNvPr>
          <p:cNvPicPr>
            <a:picLocks noChangeAspect="1"/>
          </p:cNvPicPr>
          <p:nvPr/>
        </p:nvPicPr>
        <p:blipFill>
          <a:blip r:embed="rId3"/>
          <a:stretch>
            <a:fillRect/>
          </a:stretch>
        </p:blipFill>
        <p:spPr>
          <a:xfrm>
            <a:off x="6696791" y="1368496"/>
            <a:ext cx="3805890" cy="4925270"/>
          </a:xfrm>
          <a:prstGeom prst="rect">
            <a:avLst/>
          </a:prstGeom>
          <a:ln>
            <a:solidFill>
              <a:schemeClr val="tx1"/>
            </a:solidFill>
          </a:ln>
        </p:spPr>
      </p:pic>
      <p:grpSp>
        <p:nvGrpSpPr>
          <p:cNvPr id="11" name="Group 10">
            <a:extLst>
              <a:ext uri="{FF2B5EF4-FFF2-40B4-BE49-F238E27FC236}">
                <a16:creationId xmlns:a16="http://schemas.microsoft.com/office/drawing/2014/main" id="{7FD204D0-47FB-1038-212D-FEB7A13FD5E5}"/>
              </a:ext>
            </a:extLst>
          </p:cNvPr>
          <p:cNvGrpSpPr/>
          <p:nvPr/>
        </p:nvGrpSpPr>
        <p:grpSpPr>
          <a:xfrm>
            <a:off x="5689484" y="1987858"/>
            <a:ext cx="5820504" cy="3686546"/>
            <a:chOff x="4812838" y="2144994"/>
            <a:chExt cx="5174539" cy="3277410"/>
          </a:xfrm>
        </p:grpSpPr>
        <p:pic>
          <p:nvPicPr>
            <p:cNvPr id="12" name="Picture 11">
              <a:extLst>
                <a:ext uri="{FF2B5EF4-FFF2-40B4-BE49-F238E27FC236}">
                  <a16:creationId xmlns:a16="http://schemas.microsoft.com/office/drawing/2014/main" id="{5C91788A-9758-174E-FC32-7BB4A6B0DD6E}"/>
                </a:ext>
              </a:extLst>
            </p:cNvPr>
            <p:cNvPicPr>
              <a:picLocks noChangeAspect="1"/>
            </p:cNvPicPr>
            <p:nvPr/>
          </p:nvPicPr>
          <p:blipFill>
            <a:blip r:embed="rId4"/>
            <a:stretch>
              <a:fillRect/>
            </a:stretch>
          </p:blipFill>
          <p:spPr>
            <a:xfrm>
              <a:off x="4812838" y="2144994"/>
              <a:ext cx="5174539" cy="3277410"/>
            </a:xfrm>
            <a:prstGeom prst="rect">
              <a:avLst/>
            </a:prstGeom>
            <a:ln w="38100">
              <a:solidFill>
                <a:schemeClr val="tx1"/>
              </a:solidFill>
            </a:ln>
            <a:effectLst>
              <a:outerShdw blurRad="50800" dist="38100" dir="2700000" algn="tl" rotWithShape="0">
                <a:prstClr val="black">
                  <a:alpha val="40000"/>
                </a:prstClr>
              </a:outerShdw>
            </a:effectLst>
          </p:spPr>
        </p:pic>
        <p:sp>
          <p:nvSpPr>
            <p:cNvPr id="13" name="Rectangle 12">
              <a:extLst>
                <a:ext uri="{FF2B5EF4-FFF2-40B4-BE49-F238E27FC236}">
                  <a16:creationId xmlns:a16="http://schemas.microsoft.com/office/drawing/2014/main" id="{140F46CA-D26C-0D7B-003C-388B2CA10CB2}"/>
                </a:ext>
              </a:extLst>
            </p:cNvPr>
            <p:cNvSpPr/>
            <p:nvPr/>
          </p:nvSpPr>
          <p:spPr>
            <a:xfrm>
              <a:off x="4812838" y="4144710"/>
              <a:ext cx="5174539" cy="837488"/>
            </a:xfrm>
            <a:prstGeom prst="rect">
              <a:avLst/>
            </a:prstGeom>
            <a:solidFill>
              <a:srgbClr val="FFFF00">
                <a:alpha val="246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1149EF24-A93C-BEB8-51F7-0AD72B89EC0E}"/>
              </a:ext>
            </a:extLst>
          </p:cNvPr>
          <p:cNvSpPr txBox="1"/>
          <p:nvPr/>
        </p:nvSpPr>
        <p:spPr>
          <a:xfrm>
            <a:off x="838200" y="859757"/>
            <a:ext cx="1125949" cy="369332"/>
          </a:xfrm>
          <a:prstGeom prst="rect">
            <a:avLst/>
          </a:prstGeom>
          <a:noFill/>
        </p:spPr>
        <p:txBody>
          <a:bodyPr wrap="none" rtlCol="0">
            <a:spAutoFit/>
          </a:bodyPr>
          <a:lstStyle/>
          <a:p>
            <a:r>
              <a:rPr lang="en-US" dirty="0">
                <a:solidFill>
                  <a:schemeClr val="bg1"/>
                </a:solidFill>
              </a:rPr>
              <a:t>April 2023</a:t>
            </a:r>
          </a:p>
        </p:txBody>
      </p:sp>
    </p:spTree>
    <p:extLst>
      <p:ext uri="{BB962C8B-B14F-4D97-AF65-F5344CB8AC3E}">
        <p14:creationId xmlns:p14="http://schemas.microsoft.com/office/powerpoint/2010/main" val="3453962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8F3F-EEF9-AA5A-F3E3-F585677D813D}"/>
              </a:ext>
            </a:extLst>
          </p:cNvPr>
          <p:cNvSpPr>
            <a:spLocks noGrp="1"/>
          </p:cNvSpPr>
          <p:nvPr>
            <p:ph type="title"/>
          </p:nvPr>
        </p:nvSpPr>
        <p:spPr>
          <a:xfrm>
            <a:off x="838200" y="324679"/>
            <a:ext cx="10515600" cy="763284"/>
          </a:xfrm>
        </p:spPr>
        <p:txBody>
          <a:bodyPr/>
          <a:lstStyle/>
          <a:p>
            <a:r>
              <a:rPr lang="en-US" dirty="0"/>
              <a:t>How can we do better?</a:t>
            </a:r>
          </a:p>
        </p:txBody>
      </p:sp>
      <p:sp>
        <p:nvSpPr>
          <p:cNvPr id="3" name="Content Placeholder 2">
            <a:extLst>
              <a:ext uri="{FF2B5EF4-FFF2-40B4-BE49-F238E27FC236}">
                <a16:creationId xmlns:a16="http://schemas.microsoft.com/office/drawing/2014/main" id="{3B4FDB69-4C47-55DC-FD5F-9BCDF428AC97}"/>
              </a:ext>
            </a:extLst>
          </p:cNvPr>
          <p:cNvSpPr>
            <a:spLocks noGrp="1"/>
          </p:cNvSpPr>
          <p:nvPr>
            <p:ph idx="1"/>
          </p:nvPr>
        </p:nvSpPr>
        <p:spPr/>
        <p:txBody>
          <a:bodyPr/>
          <a:lstStyle/>
          <a:p>
            <a:pPr marL="514350" indent="-514350">
              <a:buFont typeface="+mj-lt"/>
              <a:buAutoNum type="arabicPeriod"/>
            </a:pPr>
            <a:r>
              <a:rPr lang="en-US" dirty="0"/>
              <a:t>Use memory safe languages like Rust?</a:t>
            </a:r>
          </a:p>
          <a:p>
            <a:pPr lvl="1"/>
            <a:r>
              <a:rPr lang="en-US" dirty="0"/>
              <a:t>Great for new code</a:t>
            </a:r>
          </a:p>
          <a:p>
            <a:pPr lvl="1"/>
            <a:r>
              <a:rPr lang="en-US" dirty="0"/>
              <a:t>Impractical for the vast body of legacy code?</a:t>
            </a:r>
          </a:p>
          <a:p>
            <a:pPr lvl="1"/>
            <a:endParaRPr lang="en-US" dirty="0"/>
          </a:p>
          <a:p>
            <a:pPr marL="514350" indent="-514350">
              <a:buFont typeface="+mj-lt"/>
              <a:buAutoNum type="arabicPeriod"/>
            </a:pPr>
            <a:r>
              <a:rPr lang="en-US" dirty="0"/>
              <a:t>Our approach: make C/C++ and other languages memory safe using CHERI capabilities</a:t>
            </a:r>
          </a:p>
          <a:p>
            <a:pPr marL="857250" lvl="1" indent="-514350"/>
            <a:r>
              <a:rPr lang="en-US" dirty="0"/>
              <a:t>Recompile your code for a CHERI enhanced processor to get memory safety</a:t>
            </a:r>
          </a:p>
          <a:p>
            <a:pPr marL="857250" lvl="1" indent="-514350"/>
            <a:r>
              <a:rPr lang="en-US" dirty="0"/>
              <a:t>Can also make unsafe Rust much safer!</a:t>
            </a:r>
          </a:p>
          <a:p>
            <a:endParaRPr lang="en-US" dirty="0"/>
          </a:p>
        </p:txBody>
      </p:sp>
      <p:sp>
        <p:nvSpPr>
          <p:cNvPr id="4" name="Rounded Rectangle 3">
            <a:extLst>
              <a:ext uri="{FF2B5EF4-FFF2-40B4-BE49-F238E27FC236}">
                <a16:creationId xmlns:a16="http://schemas.microsoft.com/office/drawing/2014/main" id="{A5A067ED-3D36-8077-F849-80206F6CD5AB}"/>
              </a:ext>
            </a:extLst>
          </p:cNvPr>
          <p:cNvSpPr/>
          <p:nvPr/>
        </p:nvSpPr>
        <p:spPr>
          <a:xfrm>
            <a:off x="1776984" y="5000435"/>
            <a:ext cx="8638032" cy="1176528"/>
          </a:xfrm>
          <a:prstGeom prst="roundRect">
            <a:avLst/>
          </a:prstGeom>
          <a:solidFill>
            <a:srgbClr val="C6142E"/>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2800" dirty="0"/>
              <a:t>We’ve now ported more lines of C/C++ code to make it memory safe than exist lines of Rust code on GitHub!</a:t>
            </a:r>
          </a:p>
        </p:txBody>
      </p:sp>
    </p:spTree>
    <p:extLst>
      <p:ext uri="{BB962C8B-B14F-4D97-AF65-F5344CB8AC3E}">
        <p14:creationId xmlns:p14="http://schemas.microsoft.com/office/powerpoint/2010/main" val="161269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0899"/>
            <a:ext cx="10515600" cy="763284"/>
          </a:xfrm>
        </p:spPr>
        <p:txBody>
          <a:bodyPr>
            <a:normAutofit/>
          </a:bodyPr>
          <a:lstStyle/>
          <a:p>
            <a:r>
              <a:rPr lang="en-US" dirty="0"/>
              <a:t>CHERI 128-bit capabilities</a:t>
            </a:r>
          </a:p>
        </p:txBody>
      </p:sp>
      <p:sp>
        <p:nvSpPr>
          <p:cNvPr id="84" name="Content Placeholder 83">
            <a:extLst>
              <a:ext uri="{FF2B5EF4-FFF2-40B4-BE49-F238E27FC236}">
                <a16:creationId xmlns:a16="http://schemas.microsoft.com/office/drawing/2014/main" id="{FE5D8333-B5CF-6B44-8A80-EDBE67762FA1}"/>
              </a:ext>
            </a:extLst>
          </p:cNvPr>
          <p:cNvSpPr>
            <a:spLocks noGrp="1"/>
          </p:cNvSpPr>
          <p:nvPr>
            <p:ph idx="1"/>
          </p:nvPr>
        </p:nvSpPr>
        <p:spPr>
          <a:xfrm>
            <a:off x="920140" y="4103945"/>
            <a:ext cx="10604860" cy="2386113"/>
          </a:xfrm>
        </p:spPr>
        <p:txBody>
          <a:bodyPr>
            <a:normAutofit fontScale="92500"/>
          </a:bodyPr>
          <a:lstStyle/>
          <a:p>
            <a:r>
              <a:rPr lang="en-US" b="1" dirty="0"/>
              <a:t>Capabilities </a:t>
            </a:r>
            <a:r>
              <a:rPr lang="en-US" dirty="0"/>
              <a:t>extend </a:t>
            </a:r>
            <a:r>
              <a:rPr lang="en-US" b="1" dirty="0"/>
              <a:t>integer memory addresses </a:t>
            </a:r>
            <a:r>
              <a:rPr lang="en-US" dirty="0"/>
              <a:t>including jump targets</a:t>
            </a:r>
          </a:p>
          <a:p>
            <a:r>
              <a:rPr lang="en-US" b="1" dirty="0"/>
              <a:t>Metadata </a:t>
            </a:r>
            <a:r>
              <a:rPr lang="en-US" dirty="0"/>
              <a:t>(bounds, permissions, …) control how they may be used</a:t>
            </a:r>
          </a:p>
          <a:p>
            <a:r>
              <a:rPr lang="en-US" b="1" dirty="0"/>
              <a:t>Guarded manipulation </a:t>
            </a:r>
            <a:r>
              <a:rPr lang="en-US" dirty="0"/>
              <a:t>controls how capabilities may be manipulated; e.g., </a:t>
            </a:r>
            <a:r>
              <a:rPr lang="en-US" b="1" dirty="0"/>
              <a:t>provenance validity </a:t>
            </a:r>
            <a:r>
              <a:rPr lang="en-US" dirty="0"/>
              <a:t>and </a:t>
            </a:r>
            <a:r>
              <a:rPr lang="en-US" b="1" dirty="0"/>
              <a:t>monotonicity</a:t>
            </a:r>
          </a:p>
          <a:p>
            <a:r>
              <a:rPr lang="en-US" b="1" dirty="0"/>
              <a:t>Tags </a:t>
            </a:r>
            <a:r>
              <a:rPr lang="en-US" dirty="0"/>
              <a:t>protect capability integrity/derivation in registers + memory</a:t>
            </a:r>
          </a:p>
        </p:txBody>
      </p:sp>
      <p:sp>
        <p:nvSpPr>
          <p:cNvPr id="14" name="Rectangle 13"/>
          <p:cNvSpPr/>
          <p:nvPr/>
        </p:nvSpPr>
        <p:spPr>
          <a:xfrm>
            <a:off x="9589143" y="1685479"/>
            <a:ext cx="995026" cy="2270842"/>
          </a:xfrm>
          <a:prstGeom prst="rect">
            <a:avLst/>
          </a:prstGeom>
          <a:solidFill>
            <a:schemeClr val="bg1">
              <a:lumMod val="85000"/>
            </a:schemeClr>
          </a:solidFill>
          <a:ln w="3175"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Arrow Connector 14"/>
          <p:cNvCxnSpPr>
            <a:cxnSpLocks/>
            <a:stCxn id="10" idx="3"/>
          </p:cNvCxnSpPr>
          <p:nvPr/>
        </p:nvCxnSpPr>
        <p:spPr>
          <a:xfrm flipV="1">
            <a:off x="6647514" y="2372656"/>
            <a:ext cx="2875533" cy="653539"/>
          </a:xfrm>
          <a:prstGeom prst="straightConnector1">
            <a:avLst/>
          </a:prstGeom>
          <a:ln w="57150" cmpd="sng">
            <a:solidFill>
              <a:srgbClr val="C5152F"/>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a:stCxn id="10" idx="3"/>
          </p:cNvCxnSpPr>
          <p:nvPr/>
        </p:nvCxnSpPr>
        <p:spPr>
          <a:xfrm>
            <a:off x="6647514" y="3026195"/>
            <a:ext cx="2851983" cy="360830"/>
          </a:xfrm>
          <a:prstGeom prst="straightConnector1">
            <a:avLst/>
          </a:prstGeom>
          <a:ln w="57150" cmpd="sng">
            <a:solidFill>
              <a:srgbClr val="C5152F"/>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cxnSpLocks/>
            <a:stCxn id="11" idx="3"/>
          </p:cNvCxnSpPr>
          <p:nvPr/>
        </p:nvCxnSpPr>
        <p:spPr>
          <a:xfrm flipV="1">
            <a:off x="6648230" y="2817256"/>
            <a:ext cx="2851267" cy="770016"/>
          </a:xfrm>
          <a:prstGeom prst="straightConnector1">
            <a:avLst/>
          </a:prstGeom>
          <a:ln w="57150" cmpd="sng">
            <a:solidFill>
              <a:srgbClr val="1C65A5"/>
            </a:solidFill>
            <a:prstDash val="solid"/>
            <a:headEnd type="none"/>
            <a:tailEnd type="triangle"/>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9589144" y="2352397"/>
            <a:ext cx="995025" cy="1047797"/>
          </a:xfrm>
          <a:prstGeom prst="rect">
            <a:avLst/>
          </a:prstGeom>
          <a:solidFill>
            <a:schemeClr val="accent5">
              <a:lumMod val="60000"/>
              <a:lumOff val="40000"/>
              <a:alpha val="40000"/>
            </a:schemeClr>
          </a:solidFill>
          <a:ln w="0" cmpd="sng">
            <a:solidFill>
              <a:srgbClr val="93CDDD">
                <a:alpha val="0"/>
              </a:srgbClr>
            </a:solidFill>
            <a:prstDash val="sysDash"/>
          </a:ln>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000" dirty="0">
              <a:solidFill>
                <a:schemeClr val="tx1"/>
              </a:solidFill>
            </a:endParaRPr>
          </a:p>
        </p:txBody>
      </p:sp>
      <p:cxnSp>
        <p:nvCxnSpPr>
          <p:cNvPr id="19" name="Straight Connector 18"/>
          <p:cNvCxnSpPr/>
          <p:nvPr/>
        </p:nvCxnSpPr>
        <p:spPr>
          <a:xfrm>
            <a:off x="9589144" y="2787611"/>
            <a:ext cx="995025" cy="0"/>
          </a:xfrm>
          <a:prstGeom prst="line">
            <a:avLst/>
          </a:prstGeom>
          <a:ln w="12700"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826048" y="1358367"/>
            <a:ext cx="2421606" cy="327112"/>
          </a:xfrm>
          <a:prstGeom prst="rect">
            <a:avLst/>
          </a:prstGeom>
          <a:noFill/>
        </p:spPr>
        <p:txBody>
          <a:bodyPr wrap="square" rtlCol="0" anchor="b">
            <a:spAutoFit/>
          </a:bodyPr>
          <a:lstStyle/>
          <a:p>
            <a:pPr algn="ctr"/>
            <a:r>
              <a:rPr lang="en-US" sz="1400" b="1" dirty="0"/>
              <a:t>Virtual address space</a:t>
            </a:r>
          </a:p>
        </p:txBody>
      </p:sp>
      <p:cxnSp>
        <p:nvCxnSpPr>
          <p:cNvPr id="24" name="Straight Connector 23"/>
          <p:cNvCxnSpPr/>
          <p:nvPr/>
        </p:nvCxnSpPr>
        <p:spPr>
          <a:xfrm>
            <a:off x="9588282" y="2349209"/>
            <a:ext cx="995025" cy="2"/>
          </a:xfrm>
          <a:prstGeom prst="line">
            <a:avLst/>
          </a:prstGeom>
          <a:ln w="28575"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588281" y="3406579"/>
            <a:ext cx="995025" cy="0"/>
          </a:xfrm>
          <a:prstGeom prst="line">
            <a:avLst/>
          </a:prstGeom>
          <a:ln w="28575" cmpd="sng">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12" name="Right Brace 11"/>
          <p:cNvSpPr/>
          <p:nvPr/>
        </p:nvSpPr>
        <p:spPr>
          <a:xfrm flipH="1">
            <a:off x="1492137" y="2753643"/>
            <a:ext cx="104636" cy="1115039"/>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rot="16200000">
            <a:off x="259412" y="3037954"/>
            <a:ext cx="1898900" cy="550112"/>
          </a:xfrm>
          <a:prstGeom prst="rect">
            <a:avLst/>
          </a:prstGeom>
          <a:noFill/>
        </p:spPr>
        <p:txBody>
          <a:bodyPr wrap="square" rtlCol="0">
            <a:spAutoFit/>
          </a:bodyPr>
          <a:lstStyle/>
          <a:p>
            <a:pPr algn="ctr"/>
            <a:r>
              <a:rPr lang="en-US" sz="1400" dirty="0"/>
              <a:t>128-bit</a:t>
            </a:r>
          </a:p>
          <a:p>
            <a:pPr algn="ctr"/>
            <a:r>
              <a:rPr lang="en-US" sz="1400" dirty="0"/>
              <a:t>capability</a:t>
            </a:r>
          </a:p>
        </p:txBody>
      </p:sp>
      <p:sp>
        <p:nvSpPr>
          <p:cNvPr id="21" name="Rectangle 20"/>
          <p:cNvSpPr/>
          <p:nvPr/>
        </p:nvSpPr>
        <p:spPr>
          <a:xfrm>
            <a:off x="1718127" y="1995549"/>
            <a:ext cx="278572" cy="562822"/>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solidFill>
                  <a:schemeClr val="bg1"/>
                </a:solidFill>
              </a:rPr>
              <a:t>v</a:t>
            </a:r>
          </a:p>
        </p:txBody>
      </p:sp>
      <p:sp>
        <p:nvSpPr>
          <p:cNvPr id="22" name="Right Brace 21"/>
          <p:cNvSpPr/>
          <p:nvPr/>
        </p:nvSpPr>
        <p:spPr>
          <a:xfrm flipH="1">
            <a:off x="1517781" y="1995549"/>
            <a:ext cx="93886" cy="56282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rot="16200000">
            <a:off x="443694" y="2031081"/>
            <a:ext cx="1528909" cy="550112"/>
          </a:xfrm>
          <a:prstGeom prst="rect">
            <a:avLst/>
          </a:prstGeom>
          <a:noFill/>
        </p:spPr>
        <p:txBody>
          <a:bodyPr wrap="square" rtlCol="0">
            <a:spAutoFit/>
          </a:bodyPr>
          <a:lstStyle/>
          <a:p>
            <a:pPr algn="ctr"/>
            <a:r>
              <a:rPr lang="en-US" sz="1400" dirty="0"/>
              <a:t>1-bit</a:t>
            </a:r>
          </a:p>
          <a:p>
            <a:pPr algn="ctr"/>
            <a:r>
              <a:rPr lang="en-US" sz="1400" dirty="0"/>
              <a:t>tag</a:t>
            </a:r>
          </a:p>
        </p:txBody>
      </p:sp>
      <p:sp>
        <p:nvSpPr>
          <p:cNvPr id="41" name="Rectangle 40"/>
          <p:cNvSpPr/>
          <p:nvPr/>
        </p:nvSpPr>
        <p:spPr>
          <a:xfrm>
            <a:off x="2840539" y="2753706"/>
            <a:ext cx="215119" cy="553900"/>
          </a:xfrm>
          <a:prstGeom prst="rect">
            <a:avLst/>
          </a:prstGeom>
          <a:solidFill>
            <a:schemeClr val="bg1">
              <a:lumMod val="75000"/>
            </a:schemeClr>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dirty="0">
              <a:solidFill>
                <a:schemeClr val="tx1"/>
              </a:solidFill>
            </a:endParaRPr>
          </a:p>
        </p:txBody>
      </p:sp>
      <p:sp>
        <p:nvSpPr>
          <p:cNvPr id="8" name="Rectangle 7"/>
          <p:cNvSpPr/>
          <p:nvPr/>
        </p:nvSpPr>
        <p:spPr>
          <a:xfrm>
            <a:off x="1707258" y="2753643"/>
            <a:ext cx="1133281" cy="557519"/>
          </a:xfrm>
          <a:prstGeom prst="rect">
            <a:avLst/>
          </a:prstGeom>
          <a:solidFill>
            <a:srgbClr val="C6142E"/>
          </a:solidFill>
          <a:ln w="1270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a:solidFill>
                  <a:schemeClr val="bg1"/>
                </a:solidFill>
              </a:rPr>
              <a:t>permissions</a:t>
            </a:r>
          </a:p>
        </p:txBody>
      </p:sp>
      <p:sp>
        <p:nvSpPr>
          <p:cNvPr id="10" name="Rectangle 9"/>
          <p:cNvSpPr/>
          <p:nvPr/>
        </p:nvSpPr>
        <p:spPr>
          <a:xfrm>
            <a:off x="3932556" y="2744784"/>
            <a:ext cx="2714958" cy="562822"/>
          </a:xfrm>
          <a:prstGeom prst="rect">
            <a:avLst/>
          </a:prstGeom>
          <a:solidFill>
            <a:srgbClr val="C6142E"/>
          </a:solidFill>
          <a:ln w="12700">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a:solidFill>
                  <a:schemeClr val="bg1"/>
                </a:solidFill>
              </a:rPr>
              <a:t>Bounds compressed relative to address</a:t>
            </a:r>
          </a:p>
        </p:txBody>
      </p:sp>
      <p:sp>
        <p:nvSpPr>
          <p:cNvPr id="31" name="Rectangle 30"/>
          <p:cNvSpPr/>
          <p:nvPr/>
        </p:nvSpPr>
        <p:spPr>
          <a:xfrm>
            <a:off x="3055659" y="2748341"/>
            <a:ext cx="876897" cy="557518"/>
          </a:xfrm>
          <a:prstGeom prst="rect">
            <a:avLst/>
          </a:prstGeom>
          <a:solidFill>
            <a:schemeClr val="tx1">
              <a:lumMod val="50000"/>
              <a:lumOff val="50000"/>
            </a:schemeClr>
          </a:solidFill>
          <a:ln w="127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err="1">
                <a:solidFill>
                  <a:schemeClr val="bg1"/>
                </a:solidFill>
              </a:rPr>
              <a:t>otype</a:t>
            </a:r>
            <a:endParaRPr lang="en-US" sz="1200" dirty="0">
              <a:solidFill>
                <a:schemeClr val="bg1"/>
              </a:solidFill>
            </a:endParaRPr>
          </a:p>
        </p:txBody>
      </p:sp>
      <p:sp>
        <p:nvSpPr>
          <p:cNvPr id="11" name="Rectangle 10"/>
          <p:cNvSpPr/>
          <p:nvPr/>
        </p:nvSpPr>
        <p:spPr>
          <a:xfrm>
            <a:off x="1707259" y="3305861"/>
            <a:ext cx="4940971" cy="562822"/>
          </a:xfrm>
          <a:prstGeom prst="rect">
            <a:avLst/>
          </a:prstGeom>
          <a:solidFill>
            <a:srgbClr val="1C65A5"/>
          </a:solidFill>
          <a:ln w="12700">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dirty="0">
                <a:solidFill>
                  <a:schemeClr val="bg1"/>
                </a:solidFill>
              </a:rPr>
              <a:t>64-bit virtual address</a:t>
            </a:r>
          </a:p>
        </p:txBody>
      </p:sp>
      <p:sp>
        <p:nvSpPr>
          <p:cNvPr id="79" name="TextBox 78">
            <a:extLst>
              <a:ext uri="{FF2B5EF4-FFF2-40B4-BE49-F238E27FC236}">
                <a16:creationId xmlns:a16="http://schemas.microsoft.com/office/drawing/2014/main" id="{4B299F09-4E0C-DE4C-91C1-B61863459392}"/>
              </a:ext>
            </a:extLst>
          </p:cNvPr>
          <p:cNvSpPr txBox="1"/>
          <p:nvPr/>
        </p:nvSpPr>
        <p:spPr>
          <a:xfrm>
            <a:off x="9585351" y="2077824"/>
            <a:ext cx="995888" cy="261610"/>
          </a:xfrm>
          <a:prstGeom prst="rect">
            <a:avLst/>
          </a:prstGeom>
          <a:noFill/>
        </p:spPr>
        <p:txBody>
          <a:bodyPr wrap="square" rtlCol="0">
            <a:spAutoFit/>
          </a:bodyPr>
          <a:lstStyle/>
          <a:p>
            <a:pPr algn="ctr"/>
            <a:r>
              <a:rPr lang="en-US" sz="1100" dirty="0"/>
              <a:t>Upper bound</a:t>
            </a:r>
          </a:p>
        </p:txBody>
      </p:sp>
      <p:sp>
        <p:nvSpPr>
          <p:cNvPr id="80" name="TextBox 79">
            <a:extLst>
              <a:ext uri="{FF2B5EF4-FFF2-40B4-BE49-F238E27FC236}">
                <a16:creationId xmlns:a16="http://schemas.microsoft.com/office/drawing/2014/main" id="{9F516E9C-03AB-3947-8FD1-9BFF38C83C29}"/>
              </a:ext>
            </a:extLst>
          </p:cNvPr>
          <p:cNvSpPr txBox="1"/>
          <p:nvPr/>
        </p:nvSpPr>
        <p:spPr>
          <a:xfrm>
            <a:off x="9587418" y="3387025"/>
            <a:ext cx="995888" cy="261610"/>
          </a:xfrm>
          <a:prstGeom prst="rect">
            <a:avLst/>
          </a:prstGeom>
          <a:noFill/>
        </p:spPr>
        <p:txBody>
          <a:bodyPr wrap="square" rtlCol="0">
            <a:spAutoFit/>
          </a:bodyPr>
          <a:lstStyle/>
          <a:p>
            <a:pPr algn="ctr"/>
            <a:r>
              <a:rPr lang="en-US" sz="1100" dirty="0"/>
              <a:t>Lower bound</a:t>
            </a:r>
          </a:p>
        </p:txBody>
      </p:sp>
      <p:sp>
        <p:nvSpPr>
          <p:cNvPr id="81" name="TextBox 80">
            <a:extLst>
              <a:ext uri="{FF2B5EF4-FFF2-40B4-BE49-F238E27FC236}">
                <a16:creationId xmlns:a16="http://schemas.microsoft.com/office/drawing/2014/main" id="{3A5553E5-6D5C-6947-A64C-C2CF0CFE25F5}"/>
              </a:ext>
            </a:extLst>
          </p:cNvPr>
          <p:cNvSpPr txBox="1"/>
          <p:nvPr/>
        </p:nvSpPr>
        <p:spPr>
          <a:xfrm>
            <a:off x="9538907" y="2563751"/>
            <a:ext cx="995888" cy="430887"/>
          </a:xfrm>
          <a:prstGeom prst="rect">
            <a:avLst/>
          </a:prstGeom>
          <a:noFill/>
        </p:spPr>
        <p:txBody>
          <a:bodyPr wrap="square" rtlCol="0">
            <a:spAutoFit/>
          </a:bodyPr>
          <a:lstStyle/>
          <a:p>
            <a:pPr algn="ctr"/>
            <a:r>
              <a:rPr lang="en-US" sz="1100" dirty="0"/>
              <a:t>Pointer address</a:t>
            </a:r>
          </a:p>
        </p:txBody>
      </p:sp>
      <p:sp>
        <p:nvSpPr>
          <p:cNvPr id="82" name="Right Brace 81">
            <a:extLst>
              <a:ext uri="{FF2B5EF4-FFF2-40B4-BE49-F238E27FC236}">
                <a16:creationId xmlns:a16="http://schemas.microsoft.com/office/drawing/2014/main" id="{655465D7-C0BD-9740-81DA-3A0BE801677E}"/>
              </a:ext>
            </a:extLst>
          </p:cNvPr>
          <p:cNvSpPr/>
          <p:nvPr/>
        </p:nvSpPr>
        <p:spPr>
          <a:xfrm>
            <a:off x="10672090" y="2349209"/>
            <a:ext cx="78820" cy="1071810"/>
          </a:xfrm>
          <a:prstGeom prst="rightBrace">
            <a:avLst/>
          </a:prstGeom>
          <a:ln w="190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3" name="TextBox 82">
            <a:extLst>
              <a:ext uri="{FF2B5EF4-FFF2-40B4-BE49-F238E27FC236}">
                <a16:creationId xmlns:a16="http://schemas.microsoft.com/office/drawing/2014/main" id="{25E8DC80-45D2-C347-8C04-5602B94AA488}"/>
              </a:ext>
            </a:extLst>
          </p:cNvPr>
          <p:cNvSpPr txBox="1"/>
          <p:nvPr/>
        </p:nvSpPr>
        <p:spPr>
          <a:xfrm>
            <a:off x="10711500" y="2625293"/>
            <a:ext cx="813500" cy="430887"/>
          </a:xfrm>
          <a:prstGeom prst="rect">
            <a:avLst/>
          </a:prstGeom>
          <a:noFill/>
        </p:spPr>
        <p:txBody>
          <a:bodyPr wrap="square" rtlCol="0">
            <a:spAutoFit/>
          </a:bodyPr>
          <a:lstStyle/>
          <a:p>
            <a:r>
              <a:rPr lang="en-US" sz="1100" dirty="0"/>
              <a:t>Memory allocation</a:t>
            </a:r>
          </a:p>
        </p:txBody>
      </p:sp>
      <p:sp>
        <p:nvSpPr>
          <p:cNvPr id="71" name="Slide Number Placeholder 1">
            <a:extLst>
              <a:ext uri="{FF2B5EF4-FFF2-40B4-BE49-F238E27FC236}">
                <a16:creationId xmlns:a16="http://schemas.microsoft.com/office/drawing/2014/main" id="{6BA76E09-7539-7E42-A154-9957ADCBBB23}"/>
              </a:ext>
            </a:extLst>
          </p:cNvPr>
          <p:cNvSpPr>
            <a:spLocks noGrp="1"/>
          </p:cNvSpPr>
          <p:nvPr>
            <p:ph type="sldNum" sz="quarter" idx="12"/>
          </p:nvPr>
        </p:nvSpPr>
        <p:spPr>
          <a:xfrm>
            <a:off x="5457927" y="6356353"/>
            <a:ext cx="1259551" cy="365125"/>
          </a:xfrm>
        </p:spPr>
        <p:txBody>
          <a:bodyPr/>
          <a:lstStyle/>
          <a:p>
            <a:fld id="{69F7022F-BFDE-A24F-8B41-A294A002DD0C}" type="slidenum">
              <a:rPr lang="en-US" smtClean="0"/>
              <a:t>8</a:t>
            </a:fld>
            <a:endParaRPr lang="en-US"/>
          </a:p>
        </p:txBody>
      </p:sp>
    </p:spTree>
    <p:extLst>
      <p:ext uri="{BB962C8B-B14F-4D97-AF65-F5344CB8AC3E}">
        <p14:creationId xmlns:p14="http://schemas.microsoft.com/office/powerpoint/2010/main" val="322416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772" y="330251"/>
            <a:ext cx="10972800" cy="749898"/>
          </a:xfrm>
        </p:spPr>
        <p:txBody>
          <a:bodyPr>
            <a:normAutofit fontScale="90000"/>
          </a:bodyPr>
          <a:lstStyle/>
          <a:p>
            <a:r>
              <a:rPr lang="en-US" dirty="0"/>
              <a:t>CHERI enforces protection semantics for pointers</a:t>
            </a:r>
            <a:endParaRPr lang="en-US" i="1" dirty="0"/>
          </a:p>
        </p:txBody>
      </p:sp>
      <p:sp>
        <p:nvSpPr>
          <p:cNvPr id="2" name="Content Placeholder 1"/>
          <p:cNvSpPr>
            <a:spLocks noGrp="1"/>
          </p:cNvSpPr>
          <p:nvPr>
            <p:ph idx="1"/>
          </p:nvPr>
        </p:nvSpPr>
        <p:spPr>
          <a:xfrm>
            <a:off x="593773" y="3368064"/>
            <a:ext cx="10972799" cy="3003203"/>
          </a:xfrm>
        </p:spPr>
        <p:txBody>
          <a:bodyPr>
            <a:normAutofit fontScale="70000" lnSpcReduction="20000"/>
          </a:bodyPr>
          <a:lstStyle/>
          <a:p>
            <a:pPr>
              <a:lnSpc>
                <a:spcPct val="120000"/>
              </a:lnSpc>
              <a:spcAft>
                <a:spcPts val="400"/>
              </a:spcAft>
              <a:buFont typeface="Arial" panose="020B0604020202020204" pitchFamily="34" charset="0"/>
              <a:buChar char="•"/>
            </a:pPr>
            <a:r>
              <a:rPr lang="en-US" b="1" dirty="0"/>
              <a:t>Integrity</a:t>
            </a:r>
            <a:r>
              <a:rPr lang="en-US" dirty="0"/>
              <a:t> and </a:t>
            </a:r>
            <a:r>
              <a:rPr lang="en-US" b="1" dirty="0"/>
              <a:t>provenance validity </a:t>
            </a:r>
            <a:r>
              <a:rPr lang="en-US" dirty="0"/>
              <a:t>ensure that valid pointers are derived from other valid pointers via valid transformations; </a:t>
            </a:r>
            <a:r>
              <a:rPr lang="en-US" b="1" dirty="0"/>
              <a:t>invalid pointers cannot be used</a:t>
            </a:r>
          </a:p>
          <a:p>
            <a:pPr>
              <a:lnSpc>
                <a:spcPct val="120000"/>
              </a:lnSpc>
              <a:spcAft>
                <a:spcPts val="400"/>
              </a:spcAft>
              <a:buFont typeface="Arial" panose="020B0604020202020204" pitchFamily="34" charset="0"/>
              <a:buChar char="•"/>
            </a:pPr>
            <a:r>
              <a:rPr lang="en-US" b="1" dirty="0"/>
              <a:t>Bounds</a:t>
            </a:r>
            <a:r>
              <a:rPr lang="en-US" dirty="0"/>
              <a:t> prevent pointers from being manipulated to access the wrong object</a:t>
            </a:r>
          </a:p>
          <a:p>
            <a:pPr>
              <a:lnSpc>
                <a:spcPct val="120000"/>
              </a:lnSpc>
              <a:spcAft>
                <a:spcPts val="400"/>
              </a:spcAft>
              <a:buFont typeface="Arial" panose="020B0604020202020204" pitchFamily="34" charset="0"/>
              <a:buChar char="•"/>
            </a:pPr>
            <a:r>
              <a:rPr lang="en-US" b="1" dirty="0"/>
              <a:t>Monotonicity</a:t>
            </a:r>
            <a:r>
              <a:rPr lang="en-US" dirty="0"/>
              <a:t> prevents pointer privilege escalation – e.g., broadening bounds</a:t>
            </a:r>
          </a:p>
          <a:p>
            <a:pPr>
              <a:lnSpc>
                <a:spcPct val="120000"/>
              </a:lnSpc>
              <a:spcAft>
                <a:spcPts val="400"/>
              </a:spcAft>
              <a:buFont typeface="Arial" panose="020B0604020202020204" pitchFamily="34" charset="0"/>
              <a:buChar char="•"/>
            </a:pPr>
            <a:r>
              <a:rPr lang="en-US" b="1" dirty="0"/>
              <a:t>Permissions</a:t>
            </a:r>
            <a:r>
              <a:rPr lang="en-US" dirty="0"/>
              <a:t> limit unintended use of pointers; e.g., W^X for pointers</a:t>
            </a:r>
          </a:p>
          <a:p>
            <a:pPr>
              <a:lnSpc>
                <a:spcPct val="120000"/>
              </a:lnSpc>
              <a:spcAft>
                <a:spcPts val="400"/>
              </a:spcAft>
              <a:buFont typeface="Arial" panose="020B0604020202020204" pitchFamily="34" charset="0"/>
              <a:buChar char="•"/>
            </a:pPr>
            <a:r>
              <a:rPr lang="en-US" dirty="0"/>
              <a:t>These primitives not only allow us to implement </a:t>
            </a:r>
            <a:r>
              <a:rPr lang="en-US" b="1" dirty="0"/>
              <a:t>strong spatial and temporal memory protection</a:t>
            </a:r>
            <a:r>
              <a:rPr lang="en-US" dirty="0"/>
              <a:t>, but also higher-level policies such as </a:t>
            </a:r>
            <a:r>
              <a:rPr lang="en-US" b="1" dirty="0"/>
              <a:t>scalable software compartmentalization</a:t>
            </a:r>
          </a:p>
        </p:txBody>
      </p:sp>
      <p:sp>
        <p:nvSpPr>
          <p:cNvPr id="4" name="Slide Number Placeholder 3"/>
          <p:cNvSpPr>
            <a:spLocks noGrp="1"/>
          </p:cNvSpPr>
          <p:nvPr>
            <p:ph type="sldNum" sz="quarter" idx="12"/>
          </p:nvPr>
        </p:nvSpPr>
        <p:spPr>
          <a:xfrm>
            <a:off x="5457927" y="6526481"/>
            <a:ext cx="1259551" cy="365125"/>
          </a:xfrm>
        </p:spPr>
        <p:txBody>
          <a:bodyPr/>
          <a:lstStyle/>
          <a:p>
            <a:fld id="{69F7022F-BFDE-A24F-8B41-A294A002DD0C}" type="slidenum">
              <a:rPr lang="en-US" smtClean="0"/>
              <a:t>9</a:t>
            </a:fld>
            <a:endParaRPr lang="en-US" dirty="0"/>
          </a:p>
        </p:txBody>
      </p:sp>
      <p:grpSp>
        <p:nvGrpSpPr>
          <p:cNvPr id="80" name="Group 79">
            <a:extLst>
              <a:ext uri="{FF2B5EF4-FFF2-40B4-BE49-F238E27FC236}">
                <a16:creationId xmlns:a16="http://schemas.microsoft.com/office/drawing/2014/main" id="{1209C8FB-5006-6A40-920A-DAFC0B042274}"/>
              </a:ext>
            </a:extLst>
          </p:cNvPr>
          <p:cNvGrpSpPr/>
          <p:nvPr/>
        </p:nvGrpSpPr>
        <p:grpSpPr>
          <a:xfrm>
            <a:off x="5137016" y="1758345"/>
            <a:ext cx="1580462" cy="1036415"/>
            <a:chOff x="156391" y="2833832"/>
            <a:chExt cx="1805744" cy="1381878"/>
          </a:xfrm>
        </p:grpSpPr>
        <p:sp>
          <p:nvSpPr>
            <p:cNvPr id="81" name="Rounded Rectangle 80">
              <a:extLst>
                <a:ext uri="{FF2B5EF4-FFF2-40B4-BE49-F238E27FC236}">
                  <a16:creationId xmlns:a16="http://schemas.microsoft.com/office/drawing/2014/main" id="{E9A924D2-79F5-B940-88BD-49920CE771F5}"/>
                </a:ext>
              </a:extLst>
            </p:cNvPr>
            <p:cNvSpPr/>
            <p:nvPr/>
          </p:nvSpPr>
          <p:spPr>
            <a:xfrm>
              <a:off x="156391" y="2833832"/>
              <a:ext cx="1805744" cy="1381878"/>
            </a:xfrm>
            <a:prstGeom prst="roundRect">
              <a:avLst/>
            </a:prstGeom>
            <a:solidFill>
              <a:schemeClr val="bg1">
                <a:lumMod val="95000"/>
              </a:schemeClr>
            </a:solidFill>
            <a:ln>
              <a:prstDash val="sysDash"/>
            </a:ln>
          </p:spPr>
          <p:style>
            <a:lnRef idx="1">
              <a:schemeClr val="accent1"/>
            </a:lnRef>
            <a:fillRef idx="3">
              <a:schemeClr val="accent1"/>
            </a:fillRef>
            <a:effectRef idx="2">
              <a:schemeClr val="accent1"/>
            </a:effectRef>
            <a:fontRef idx="minor">
              <a:schemeClr val="lt1"/>
            </a:fontRef>
          </p:style>
          <p:txBody>
            <a:bodyPr bIns="0" rtlCol="0" anchor="b" anchorCtr="0"/>
            <a:lstStyle/>
            <a:p>
              <a:pPr algn="r"/>
              <a:r>
                <a:rPr lang="en-US" sz="1350" dirty="0" err="1">
                  <a:solidFill>
                    <a:schemeClr val="tx1"/>
                  </a:solidFill>
                </a:rPr>
                <a:t>Globals</a:t>
              </a:r>
              <a:endParaRPr lang="en-US" sz="1350" dirty="0">
                <a:solidFill>
                  <a:schemeClr val="tx1"/>
                </a:solidFill>
              </a:endParaRPr>
            </a:p>
          </p:txBody>
        </p:sp>
        <p:sp>
          <p:nvSpPr>
            <p:cNvPr id="82" name="Rectangle 81">
              <a:extLst>
                <a:ext uri="{FF2B5EF4-FFF2-40B4-BE49-F238E27FC236}">
                  <a16:creationId xmlns:a16="http://schemas.microsoft.com/office/drawing/2014/main" id="{523CD91E-7CD2-6D4C-9E46-F3C876049E34}"/>
                </a:ext>
              </a:extLst>
            </p:cNvPr>
            <p:cNvSpPr/>
            <p:nvPr/>
          </p:nvSpPr>
          <p:spPr>
            <a:xfrm>
              <a:off x="762764" y="2991355"/>
              <a:ext cx="1043386" cy="2296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83" name="Rectangle 82">
              <a:extLst>
                <a:ext uri="{FF2B5EF4-FFF2-40B4-BE49-F238E27FC236}">
                  <a16:creationId xmlns:a16="http://schemas.microsoft.com/office/drawing/2014/main" id="{35FAF4EF-A879-C040-87A6-5CD55213A06B}"/>
                </a:ext>
              </a:extLst>
            </p:cNvPr>
            <p:cNvSpPr/>
            <p:nvPr/>
          </p:nvSpPr>
          <p:spPr>
            <a:xfrm>
              <a:off x="877896" y="3008667"/>
              <a:ext cx="241957" cy="24024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en-US" sz="1350"/>
            </a:p>
          </p:txBody>
        </p:sp>
        <p:cxnSp>
          <p:nvCxnSpPr>
            <p:cNvPr id="84" name="Straight Connector 83">
              <a:extLst>
                <a:ext uri="{FF2B5EF4-FFF2-40B4-BE49-F238E27FC236}">
                  <a16:creationId xmlns:a16="http://schemas.microsoft.com/office/drawing/2014/main" id="{63A1310E-50FA-E64F-BC93-1984B9A38BC2}"/>
                </a:ext>
              </a:extLst>
            </p:cNvPr>
            <p:cNvCxnSpPr/>
            <p:nvPr/>
          </p:nvCxnSpPr>
          <p:spPr>
            <a:xfrm>
              <a:off x="1806150" y="2991355"/>
              <a:ext cx="0" cy="22965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85" name="Rectangle 84">
              <a:extLst>
                <a:ext uri="{FF2B5EF4-FFF2-40B4-BE49-F238E27FC236}">
                  <a16:creationId xmlns:a16="http://schemas.microsoft.com/office/drawing/2014/main" id="{C459FE13-6BD7-374B-991A-23B038ABC3BD}"/>
                </a:ext>
              </a:extLst>
            </p:cNvPr>
            <p:cNvSpPr/>
            <p:nvPr/>
          </p:nvSpPr>
          <p:spPr>
            <a:xfrm>
              <a:off x="277518" y="3621266"/>
              <a:ext cx="1046722" cy="2296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86" name="Rectangle 85">
              <a:extLst>
                <a:ext uri="{FF2B5EF4-FFF2-40B4-BE49-F238E27FC236}">
                  <a16:creationId xmlns:a16="http://schemas.microsoft.com/office/drawing/2014/main" id="{5BE242D9-D3DB-564D-B88D-071CDAC69D51}"/>
                </a:ext>
              </a:extLst>
            </p:cNvPr>
            <p:cNvSpPr/>
            <p:nvPr/>
          </p:nvSpPr>
          <p:spPr>
            <a:xfrm>
              <a:off x="408291" y="3621266"/>
              <a:ext cx="132525" cy="2296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en-US" sz="1350"/>
            </a:p>
          </p:txBody>
        </p:sp>
        <p:cxnSp>
          <p:nvCxnSpPr>
            <p:cNvPr id="87" name="Straight Connector 86">
              <a:extLst>
                <a:ext uri="{FF2B5EF4-FFF2-40B4-BE49-F238E27FC236}">
                  <a16:creationId xmlns:a16="http://schemas.microsoft.com/office/drawing/2014/main" id="{495D6080-E34F-8E47-898D-5994DB1B714B}"/>
                </a:ext>
              </a:extLst>
            </p:cNvPr>
            <p:cNvCxnSpPr/>
            <p:nvPr/>
          </p:nvCxnSpPr>
          <p:spPr>
            <a:xfrm>
              <a:off x="1325527" y="3621266"/>
              <a:ext cx="0" cy="229651"/>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F14A8076-F00B-F44E-925F-B03D1FB9BB43}"/>
                </a:ext>
              </a:extLst>
            </p:cNvPr>
            <p:cNvCxnSpPr>
              <a:cxnSpLocks/>
              <a:stCxn id="83" idx="2"/>
              <a:endCxn id="86" idx="0"/>
            </p:cNvCxnSpPr>
            <p:nvPr/>
          </p:nvCxnSpPr>
          <p:spPr>
            <a:xfrm flipH="1">
              <a:off x="474553" y="3248908"/>
              <a:ext cx="524321" cy="3723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89" name="Rectangle 88">
            <a:extLst>
              <a:ext uri="{FF2B5EF4-FFF2-40B4-BE49-F238E27FC236}">
                <a16:creationId xmlns:a16="http://schemas.microsoft.com/office/drawing/2014/main" id="{90BFC39E-D56B-6048-8A52-317FCA2E7018}"/>
              </a:ext>
            </a:extLst>
          </p:cNvPr>
          <p:cNvSpPr/>
          <p:nvPr/>
        </p:nvSpPr>
        <p:spPr>
          <a:xfrm>
            <a:off x="4927543" y="1524734"/>
            <a:ext cx="1516563" cy="1722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0F8C13C9-28C5-9D46-8D1D-D7D670560C7A}"/>
              </a:ext>
            </a:extLst>
          </p:cNvPr>
          <p:cNvSpPr/>
          <p:nvPr/>
        </p:nvSpPr>
        <p:spPr>
          <a:xfrm>
            <a:off x="4777069" y="1524734"/>
            <a:ext cx="771589" cy="17223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cxnSp>
        <p:nvCxnSpPr>
          <p:cNvPr id="91" name="Straight Connector 90">
            <a:extLst>
              <a:ext uri="{FF2B5EF4-FFF2-40B4-BE49-F238E27FC236}">
                <a16:creationId xmlns:a16="http://schemas.microsoft.com/office/drawing/2014/main" id="{44353365-E60A-FA47-8F86-5B80FAEBD5FA}"/>
              </a:ext>
            </a:extLst>
          </p:cNvPr>
          <p:cNvCxnSpPr/>
          <p:nvPr/>
        </p:nvCxnSpPr>
        <p:spPr>
          <a:xfrm>
            <a:off x="5546461" y="1524734"/>
            <a:ext cx="0" cy="17223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3982B96A-7FC4-2947-AA01-4B460990B636}"/>
              </a:ext>
            </a:extLst>
          </p:cNvPr>
          <p:cNvSpPr txBox="1"/>
          <p:nvPr/>
        </p:nvSpPr>
        <p:spPr>
          <a:xfrm>
            <a:off x="4267605" y="1478409"/>
            <a:ext cx="579703" cy="300082"/>
          </a:xfrm>
          <a:prstGeom prst="rect">
            <a:avLst/>
          </a:prstGeom>
          <a:noFill/>
        </p:spPr>
        <p:txBody>
          <a:bodyPr wrap="square" rtlCol="0">
            <a:spAutoFit/>
          </a:bodyPr>
          <a:lstStyle/>
          <a:p>
            <a:pPr algn="ctr"/>
            <a:r>
              <a:rPr lang="en-US" sz="1350" dirty="0"/>
              <a:t>Data</a:t>
            </a:r>
          </a:p>
        </p:txBody>
      </p:sp>
      <p:grpSp>
        <p:nvGrpSpPr>
          <p:cNvPr id="94" name="Group 93">
            <a:extLst>
              <a:ext uri="{FF2B5EF4-FFF2-40B4-BE49-F238E27FC236}">
                <a16:creationId xmlns:a16="http://schemas.microsoft.com/office/drawing/2014/main" id="{9CC549B2-3597-2840-A990-3BCCF052B669}"/>
              </a:ext>
            </a:extLst>
          </p:cNvPr>
          <p:cNvGrpSpPr/>
          <p:nvPr/>
        </p:nvGrpSpPr>
        <p:grpSpPr>
          <a:xfrm>
            <a:off x="2584765" y="1760789"/>
            <a:ext cx="2462049" cy="1036415"/>
            <a:chOff x="156391" y="2833831"/>
            <a:chExt cx="2812993" cy="1381878"/>
          </a:xfrm>
        </p:grpSpPr>
        <p:sp>
          <p:nvSpPr>
            <p:cNvPr id="95" name="Rounded Rectangle 94">
              <a:extLst>
                <a:ext uri="{FF2B5EF4-FFF2-40B4-BE49-F238E27FC236}">
                  <a16:creationId xmlns:a16="http://schemas.microsoft.com/office/drawing/2014/main" id="{9E5FBDD3-3F78-EB40-9819-81B9B42C390D}"/>
                </a:ext>
              </a:extLst>
            </p:cNvPr>
            <p:cNvSpPr/>
            <p:nvPr/>
          </p:nvSpPr>
          <p:spPr>
            <a:xfrm>
              <a:off x="156391" y="2833831"/>
              <a:ext cx="2812993" cy="1381878"/>
            </a:xfrm>
            <a:prstGeom prst="roundRect">
              <a:avLst/>
            </a:prstGeom>
            <a:solidFill>
              <a:schemeClr val="bg1">
                <a:lumMod val="95000"/>
              </a:schemeClr>
            </a:solidFill>
            <a:ln>
              <a:prstDash val="sysDash"/>
            </a:ln>
          </p:spPr>
          <p:style>
            <a:lnRef idx="1">
              <a:schemeClr val="accent1"/>
            </a:lnRef>
            <a:fillRef idx="3">
              <a:schemeClr val="accent1"/>
            </a:fillRef>
            <a:effectRef idx="2">
              <a:schemeClr val="accent1"/>
            </a:effectRef>
            <a:fontRef idx="minor">
              <a:schemeClr val="lt1"/>
            </a:fontRef>
          </p:style>
          <p:txBody>
            <a:bodyPr bIns="0" rtlCol="0" anchor="b" anchorCtr="0"/>
            <a:lstStyle/>
            <a:p>
              <a:pPr algn="r"/>
              <a:r>
                <a:rPr lang="en-US" sz="1350" dirty="0">
                  <a:solidFill>
                    <a:schemeClr val="tx1"/>
                  </a:solidFill>
                </a:rPr>
                <a:t>Heap</a:t>
              </a:r>
            </a:p>
          </p:txBody>
        </p:sp>
        <p:sp>
          <p:nvSpPr>
            <p:cNvPr id="96" name="Rectangle 95">
              <a:extLst>
                <a:ext uri="{FF2B5EF4-FFF2-40B4-BE49-F238E27FC236}">
                  <a16:creationId xmlns:a16="http://schemas.microsoft.com/office/drawing/2014/main" id="{8D94F6F6-3BC2-D643-B4E8-5F10F6FB2D55}"/>
                </a:ext>
              </a:extLst>
            </p:cNvPr>
            <p:cNvSpPr/>
            <p:nvPr/>
          </p:nvSpPr>
          <p:spPr>
            <a:xfrm>
              <a:off x="762764" y="2991355"/>
              <a:ext cx="1043386" cy="2296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97" name="Rectangle 96">
              <a:extLst>
                <a:ext uri="{FF2B5EF4-FFF2-40B4-BE49-F238E27FC236}">
                  <a16:creationId xmlns:a16="http://schemas.microsoft.com/office/drawing/2014/main" id="{02E3BD89-9AE7-554D-8EBC-317AC2B8474C}"/>
                </a:ext>
              </a:extLst>
            </p:cNvPr>
            <p:cNvSpPr/>
            <p:nvPr/>
          </p:nvSpPr>
          <p:spPr>
            <a:xfrm>
              <a:off x="1062225" y="2991355"/>
              <a:ext cx="425463" cy="22965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en-US" sz="1350"/>
            </a:p>
          </p:txBody>
        </p:sp>
        <p:cxnSp>
          <p:nvCxnSpPr>
            <p:cNvPr id="98" name="Straight Connector 97">
              <a:extLst>
                <a:ext uri="{FF2B5EF4-FFF2-40B4-BE49-F238E27FC236}">
                  <a16:creationId xmlns:a16="http://schemas.microsoft.com/office/drawing/2014/main" id="{8AD5BDCB-E608-4642-9965-6A30EC1EC42A}"/>
                </a:ext>
              </a:extLst>
            </p:cNvPr>
            <p:cNvCxnSpPr/>
            <p:nvPr/>
          </p:nvCxnSpPr>
          <p:spPr>
            <a:xfrm>
              <a:off x="1806150" y="2991355"/>
              <a:ext cx="0" cy="22965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99" name="Rectangle 98">
              <a:extLst>
                <a:ext uri="{FF2B5EF4-FFF2-40B4-BE49-F238E27FC236}">
                  <a16:creationId xmlns:a16="http://schemas.microsoft.com/office/drawing/2014/main" id="{7B920D47-BF25-4A44-A300-A8CEC13F19FC}"/>
                </a:ext>
              </a:extLst>
            </p:cNvPr>
            <p:cNvSpPr/>
            <p:nvPr/>
          </p:nvSpPr>
          <p:spPr>
            <a:xfrm>
              <a:off x="1702261" y="3593962"/>
              <a:ext cx="1044379" cy="22965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101" name="Rectangle 100">
              <a:extLst>
                <a:ext uri="{FF2B5EF4-FFF2-40B4-BE49-F238E27FC236}">
                  <a16:creationId xmlns:a16="http://schemas.microsoft.com/office/drawing/2014/main" id="{30BF283D-5FFA-5940-97CC-EF27049B9764}"/>
                </a:ext>
              </a:extLst>
            </p:cNvPr>
            <p:cNvSpPr/>
            <p:nvPr/>
          </p:nvSpPr>
          <p:spPr>
            <a:xfrm>
              <a:off x="2174169" y="3593962"/>
              <a:ext cx="207505" cy="2296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en-US" sz="1350"/>
            </a:p>
          </p:txBody>
        </p:sp>
        <p:cxnSp>
          <p:nvCxnSpPr>
            <p:cNvPr id="102" name="Straight Connector 101">
              <a:extLst>
                <a:ext uri="{FF2B5EF4-FFF2-40B4-BE49-F238E27FC236}">
                  <a16:creationId xmlns:a16="http://schemas.microsoft.com/office/drawing/2014/main" id="{02C501FF-DAE5-3849-AD46-2AF22011B993}"/>
                </a:ext>
              </a:extLst>
            </p:cNvPr>
            <p:cNvCxnSpPr/>
            <p:nvPr/>
          </p:nvCxnSpPr>
          <p:spPr>
            <a:xfrm>
              <a:off x="2755399" y="3593962"/>
              <a:ext cx="0" cy="229651"/>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103" name="Rectangle 102">
              <a:extLst>
                <a:ext uri="{FF2B5EF4-FFF2-40B4-BE49-F238E27FC236}">
                  <a16:creationId xmlns:a16="http://schemas.microsoft.com/office/drawing/2014/main" id="{860A6162-039D-1142-B14E-5FC31A25B7AE}"/>
                </a:ext>
              </a:extLst>
            </p:cNvPr>
            <p:cNvSpPr/>
            <p:nvPr/>
          </p:nvSpPr>
          <p:spPr>
            <a:xfrm>
              <a:off x="277518" y="3436067"/>
              <a:ext cx="1046722" cy="22965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104" name="Rectangle 103">
              <a:extLst>
                <a:ext uri="{FF2B5EF4-FFF2-40B4-BE49-F238E27FC236}">
                  <a16:creationId xmlns:a16="http://schemas.microsoft.com/office/drawing/2014/main" id="{03A3BB26-E05D-DB4D-BC2B-529954089FDC}"/>
                </a:ext>
              </a:extLst>
            </p:cNvPr>
            <p:cNvSpPr/>
            <p:nvPr/>
          </p:nvSpPr>
          <p:spPr>
            <a:xfrm>
              <a:off x="566986" y="3436067"/>
              <a:ext cx="203807" cy="22965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endParaRPr lang="en-US" sz="1350"/>
            </a:p>
          </p:txBody>
        </p:sp>
        <p:cxnSp>
          <p:nvCxnSpPr>
            <p:cNvPr id="105" name="Straight Connector 104">
              <a:extLst>
                <a:ext uri="{FF2B5EF4-FFF2-40B4-BE49-F238E27FC236}">
                  <a16:creationId xmlns:a16="http://schemas.microsoft.com/office/drawing/2014/main" id="{591888D5-983F-1449-A766-3B873042EEBC}"/>
                </a:ext>
              </a:extLst>
            </p:cNvPr>
            <p:cNvCxnSpPr/>
            <p:nvPr/>
          </p:nvCxnSpPr>
          <p:spPr>
            <a:xfrm>
              <a:off x="1325527" y="3436067"/>
              <a:ext cx="0" cy="22965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C07F116C-6A31-F74F-AA77-8DC565BE816B}"/>
                </a:ext>
              </a:extLst>
            </p:cNvPr>
            <p:cNvCxnSpPr>
              <a:stCxn id="97" idx="2"/>
              <a:endCxn id="104" idx="0"/>
            </p:cNvCxnSpPr>
            <p:nvPr/>
          </p:nvCxnSpPr>
          <p:spPr>
            <a:xfrm flipH="1">
              <a:off x="668890" y="3221005"/>
              <a:ext cx="606066" cy="2150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735F5B3F-C390-F847-A58E-461F7DD5CEF4}"/>
                </a:ext>
              </a:extLst>
            </p:cNvPr>
            <p:cNvCxnSpPr>
              <a:stCxn id="97" idx="2"/>
              <a:endCxn id="101" idx="0"/>
            </p:cNvCxnSpPr>
            <p:nvPr/>
          </p:nvCxnSpPr>
          <p:spPr>
            <a:xfrm>
              <a:off x="1274957" y="3221006"/>
              <a:ext cx="1002965" cy="372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08" name="Straight Arrow Connector 107">
            <a:extLst>
              <a:ext uri="{FF2B5EF4-FFF2-40B4-BE49-F238E27FC236}">
                <a16:creationId xmlns:a16="http://schemas.microsoft.com/office/drawing/2014/main" id="{808806CC-1B27-544B-B0AF-EA3076C99B17}"/>
              </a:ext>
            </a:extLst>
          </p:cNvPr>
          <p:cNvCxnSpPr>
            <a:cxnSpLocks/>
            <a:stCxn id="90" idx="2"/>
            <a:endCxn id="97" idx="0"/>
          </p:cNvCxnSpPr>
          <p:nvPr/>
        </p:nvCxnSpPr>
        <p:spPr>
          <a:xfrm flipH="1">
            <a:off x="3563781" y="1696972"/>
            <a:ext cx="1599083" cy="1819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9" name="Rounded Rectangle 108">
            <a:extLst>
              <a:ext uri="{FF2B5EF4-FFF2-40B4-BE49-F238E27FC236}">
                <a16:creationId xmlns:a16="http://schemas.microsoft.com/office/drawing/2014/main" id="{8A09E6F4-E2E1-D24C-B7D3-6BD85310E6E6}"/>
              </a:ext>
            </a:extLst>
          </p:cNvPr>
          <p:cNvSpPr/>
          <p:nvPr/>
        </p:nvSpPr>
        <p:spPr>
          <a:xfrm>
            <a:off x="6815024" y="1760789"/>
            <a:ext cx="1699358" cy="1036415"/>
          </a:xfrm>
          <a:prstGeom prst="roundRect">
            <a:avLst/>
          </a:prstGeom>
          <a:solidFill>
            <a:schemeClr val="bg1">
              <a:lumMod val="95000"/>
            </a:schemeClr>
          </a:solidFill>
          <a:ln>
            <a:prstDash val="sysDash"/>
          </a:ln>
        </p:spPr>
        <p:style>
          <a:lnRef idx="1">
            <a:schemeClr val="accent1"/>
          </a:lnRef>
          <a:fillRef idx="3">
            <a:schemeClr val="accent1"/>
          </a:fillRef>
          <a:effectRef idx="2">
            <a:schemeClr val="accent1"/>
          </a:effectRef>
          <a:fontRef idx="minor">
            <a:schemeClr val="lt1"/>
          </a:fontRef>
        </p:style>
        <p:txBody>
          <a:bodyPr bIns="0" rtlCol="0" anchor="b" anchorCtr="0"/>
          <a:lstStyle/>
          <a:p>
            <a:pPr algn="r"/>
            <a:r>
              <a:rPr lang="en-US" sz="1350" dirty="0">
                <a:solidFill>
                  <a:schemeClr val="tx1"/>
                </a:solidFill>
              </a:rPr>
              <a:t>Stack</a:t>
            </a:r>
          </a:p>
        </p:txBody>
      </p:sp>
      <p:sp>
        <p:nvSpPr>
          <p:cNvPr id="110" name="Rectangle 109">
            <a:extLst>
              <a:ext uri="{FF2B5EF4-FFF2-40B4-BE49-F238E27FC236}">
                <a16:creationId xmlns:a16="http://schemas.microsoft.com/office/drawing/2014/main" id="{8D645981-D4F7-944B-B47A-EFF18C346A2E}"/>
              </a:ext>
            </a:extLst>
          </p:cNvPr>
          <p:cNvSpPr/>
          <p:nvPr/>
        </p:nvSpPr>
        <p:spPr>
          <a:xfrm>
            <a:off x="7135822" y="1880145"/>
            <a:ext cx="824590" cy="17223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endParaRPr lang="en-US" sz="1350"/>
          </a:p>
        </p:txBody>
      </p:sp>
      <p:sp>
        <p:nvSpPr>
          <p:cNvPr id="111" name="Rectangle 110">
            <a:extLst>
              <a:ext uri="{FF2B5EF4-FFF2-40B4-BE49-F238E27FC236}">
                <a16:creationId xmlns:a16="http://schemas.microsoft.com/office/drawing/2014/main" id="{3705D0D7-76D5-5B48-A201-FFD2458216DC}"/>
              </a:ext>
            </a:extLst>
          </p:cNvPr>
          <p:cNvSpPr/>
          <p:nvPr/>
        </p:nvSpPr>
        <p:spPr>
          <a:xfrm>
            <a:off x="7724709" y="1880145"/>
            <a:ext cx="229887" cy="172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r"/>
            <a:endParaRPr lang="en-US" sz="1350"/>
          </a:p>
        </p:txBody>
      </p:sp>
      <p:sp>
        <p:nvSpPr>
          <p:cNvPr id="112" name="Rectangle 111">
            <a:extLst>
              <a:ext uri="{FF2B5EF4-FFF2-40B4-BE49-F238E27FC236}">
                <a16:creationId xmlns:a16="http://schemas.microsoft.com/office/drawing/2014/main" id="{B02712F6-E9EE-FE44-9D09-65DD6AABF476}"/>
              </a:ext>
            </a:extLst>
          </p:cNvPr>
          <p:cNvSpPr/>
          <p:nvPr/>
        </p:nvSpPr>
        <p:spPr>
          <a:xfrm>
            <a:off x="7501971" y="2329929"/>
            <a:ext cx="818774" cy="17223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r"/>
            <a:endParaRPr lang="en-US" sz="1350"/>
          </a:p>
        </p:txBody>
      </p:sp>
      <p:sp>
        <p:nvSpPr>
          <p:cNvPr id="113" name="Rectangle 112">
            <a:extLst>
              <a:ext uri="{FF2B5EF4-FFF2-40B4-BE49-F238E27FC236}">
                <a16:creationId xmlns:a16="http://schemas.microsoft.com/office/drawing/2014/main" id="{7A0FE9C1-BBF2-2B45-80D4-53D1974562E6}"/>
              </a:ext>
            </a:extLst>
          </p:cNvPr>
          <p:cNvSpPr/>
          <p:nvPr/>
        </p:nvSpPr>
        <p:spPr>
          <a:xfrm>
            <a:off x="8129420" y="2329929"/>
            <a:ext cx="88837" cy="17223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r"/>
            <a:endParaRPr lang="en-US" sz="1350"/>
          </a:p>
        </p:txBody>
      </p:sp>
      <p:cxnSp>
        <p:nvCxnSpPr>
          <p:cNvPr id="114" name="Straight Connector 113">
            <a:extLst>
              <a:ext uri="{FF2B5EF4-FFF2-40B4-BE49-F238E27FC236}">
                <a16:creationId xmlns:a16="http://schemas.microsoft.com/office/drawing/2014/main" id="{794FFC9D-8033-DB4F-9AB3-7C8FAB8A4CEB}"/>
              </a:ext>
            </a:extLst>
          </p:cNvPr>
          <p:cNvCxnSpPr/>
          <p:nvPr/>
        </p:nvCxnSpPr>
        <p:spPr>
          <a:xfrm>
            <a:off x="7960413" y="1880145"/>
            <a:ext cx="0" cy="172239"/>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1CAEE8C4-A09A-6F48-820C-8405E9CA62B5}"/>
              </a:ext>
            </a:extLst>
          </p:cNvPr>
          <p:cNvCxnSpPr/>
          <p:nvPr/>
        </p:nvCxnSpPr>
        <p:spPr>
          <a:xfrm>
            <a:off x="8317930" y="2332097"/>
            <a:ext cx="0" cy="172239"/>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31E796E7-BAD8-7A4A-B23E-B27739E1F6A3}"/>
              </a:ext>
            </a:extLst>
          </p:cNvPr>
          <p:cNvCxnSpPr>
            <a:stCxn id="90" idx="2"/>
            <a:endCxn id="111" idx="0"/>
          </p:cNvCxnSpPr>
          <p:nvPr/>
        </p:nvCxnSpPr>
        <p:spPr>
          <a:xfrm>
            <a:off x="5162864" y="1696972"/>
            <a:ext cx="2676789" cy="183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D6BE6C6E-0FAF-4846-A134-B3B8270907D2}"/>
              </a:ext>
            </a:extLst>
          </p:cNvPr>
          <p:cNvCxnSpPr>
            <a:stCxn id="111" idx="2"/>
            <a:endCxn id="113" idx="0"/>
          </p:cNvCxnSpPr>
          <p:nvPr/>
        </p:nvCxnSpPr>
        <p:spPr>
          <a:xfrm>
            <a:off x="7839653" y="2052384"/>
            <a:ext cx="334186" cy="277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8" name="Rectangle 117">
            <a:extLst>
              <a:ext uri="{FF2B5EF4-FFF2-40B4-BE49-F238E27FC236}">
                <a16:creationId xmlns:a16="http://schemas.microsoft.com/office/drawing/2014/main" id="{CC8EDCD3-A7FB-A043-BE94-7CD9E87C2955}"/>
              </a:ext>
            </a:extLst>
          </p:cNvPr>
          <p:cNvSpPr/>
          <p:nvPr/>
        </p:nvSpPr>
        <p:spPr>
          <a:xfrm>
            <a:off x="8851425" y="1537843"/>
            <a:ext cx="1516562" cy="17223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1FFAD770-0621-A747-A664-14B0C97B6835}"/>
              </a:ext>
            </a:extLst>
          </p:cNvPr>
          <p:cNvSpPr/>
          <p:nvPr/>
        </p:nvSpPr>
        <p:spPr>
          <a:xfrm>
            <a:off x="8851425" y="1536922"/>
            <a:ext cx="772779" cy="17223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350"/>
          </a:p>
        </p:txBody>
      </p:sp>
      <p:cxnSp>
        <p:nvCxnSpPr>
          <p:cNvPr id="120" name="Straight Connector 119">
            <a:extLst>
              <a:ext uri="{FF2B5EF4-FFF2-40B4-BE49-F238E27FC236}">
                <a16:creationId xmlns:a16="http://schemas.microsoft.com/office/drawing/2014/main" id="{B3213269-2BC0-E149-B2C3-BA7558E0DACF}"/>
              </a:ext>
            </a:extLst>
          </p:cNvPr>
          <p:cNvCxnSpPr/>
          <p:nvPr/>
        </p:nvCxnSpPr>
        <p:spPr>
          <a:xfrm>
            <a:off x="9629210" y="1536922"/>
            <a:ext cx="0" cy="17223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0E514AB2-2957-7241-8FEA-A11066A3B29C}"/>
              </a:ext>
            </a:extLst>
          </p:cNvPr>
          <p:cNvSpPr txBox="1"/>
          <p:nvPr/>
        </p:nvSpPr>
        <p:spPr>
          <a:xfrm>
            <a:off x="8288757" y="1497420"/>
            <a:ext cx="577244" cy="300082"/>
          </a:xfrm>
          <a:prstGeom prst="rect">
            <a:avLst/>
          </a:prstGeom>
          <a:noFill/>
        </p:spPr>
        <p:txBody>
          <a:bodyPr wrap="square" rtlCol="0">
            <a:spAutoFit/>
          </a:bodyPr>
          <a:lstStyle/>
          <a:p>
            <a:pPr algn="ctr"/>
            <a:r>
              <a:rPr lang="en-US" sz="1350" dirty="0"/>
              <a:t>Code</a:t>
            </a:r>
          </a:p>
        </p:txBody>
      </p:sp>
      <p:sp>
        <p:nvSpPr>
          <p:cNvPr id="122" name="Rounded Rectangle 121">
            <a:extLst>
              <a:ext uri="{FF2B5EF4-FFF2-40B4-BE49-F238E27FC236}">
                <a16:creationId xmlns:a16="http://schemas.microsoft.com/office/drawing/2014/main" id="{052EB468-6959-154D-8FB5-6DC8740936A0}"/>
              </a:ext>
            </a:extLst>
          </p:cNvPr>
          <p:cNvSpPr/>
          <p:nvPr/>
        </p:nvSpPr>
        <p:spPr>
          <a:xfrm>
            <a:off x="8801152" y="1772960"/>
            <a:ext cx="1644623" cy="1028401"/>
          </a:xfrm>
          <a:prstGeom prst="roundRect">
            <a:avLst/>
          </a:prstGeom>
          <a:solidFill>
            <a:schemeClr val="bg1">
              <a:lumMod val="95000"/>
            </a:schemeClr>
          </a:solidFill>
          <a:ln>
            <a:prstDash val="sysDash"/>
          </a:ln>
        </p:spPr>
        <p:style>
          <a:lnRef idx="1">
            <a:schemeClr val="accent1"/>
          </a:lnRef>
          <a:fillRef idx="3">
            <a:schemeClr val="accent1"/>
          </a:fillRef>
          <a:effectRef idx="2">
            <a:schemeClr val="accent1"/>
          </a:effectRef>
          <a:fontRef idx="minor">
            <a:schemeClr val="lt1"/>
          </a:fontRef>
        </p:style>
        <p:txBody>
          <a:bodyPr bIns="0" rtlCol="0" anchor="b" anchorCtr="0"/>
          <a:lstStyle/>
          <a:p>
            <a:pPr algn="r"/>
            <a:r>
              <a:rPr lang="en-US" sz="1350" dirty="0">
                <a:solidFill>
                  <a:schemeClr val="tx1"/>
                </a:solidFill>
              </a:rPr>
              <a:t>Control flow</a:t>
            </a:r>
          </a:p>
        </p:txBody>
      </p:sp>
      <p:sp>
        <p:nvSpPr>
          <p:cNvPr id="123" name="Rectangle 122">
            <a:extLst>
              <a:ext uri="{FF2B5EF4-FFF2-40B4-BE49-F238E27FC236}">
                <a16:creationId xmlns:a16="http://schemas.microsoft.com/office/drawing/2014/main" id="{605F0AE6-C972-684C-AD23-F43DDF0AA59C}"/>
              </a:ext>
            </a:extLst>
          </p:cNvPr>
          <p:cNvSpPr/>
          <p:nvPr/>
        </p:nvSpPr>
        <p:spPr>
          <a:xfrm>
            <a:off x="8903655" y="2024461"/>
            <a:ext cx="775131" cy="1794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124" name="Rectangle 123">
            <a:extLst>
              <a:ext uri="{FF2B5EF4-FFF2-40B4-BE49-F238E27FC236}">
                <a16:creationId xmlns:a16="http://schemas.microsoft.com/office/drawing/2014/main" id="{57766F1E-2CCB-FE4B-976A-842B4D540F96}"/>
              </a:ext>
            </a:extLst>
          </p:cNvPr>
          <p:cNvSpPr/>
          <p:nvPr/>
        </p:nvSpPr>
        <p:spPr>
          <a:xfrm>
            <a:off x="9038366" y="2024461"/>
            <a:ext cx="160305" cy="1794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endParaRPr lang="en-US" sz="1350"/>
          </a:p>
        </p:txBody>
      </p:sp>
      <p:cxnSp>
        <p:nvCxnSpPr>
          <p:cNvPr id="125" name="Straight Connector 124">
            <a:extLst>
              <a:ext uri="{FF2B5EF4-FFF2-40B4-BE49-F238E27FC236}">
                <a16:creationId xmlns:a16="http://schemas.microsoft.com/office/drawing/2014/main" id="{6B8C2E05-B735-3445-B96B-E97F19BB6996}"/>
              </a:ext>
            </a:extLst>
          </p:cNvPr>
          <p:cNvCxnSpPr/>
          <p:nvPr/>
        </p:nvCxnSpPr>
        <p:spPr>
          <a:xfrm>
            <a:off x="9681276" y="2022097"/>
            <a:ext cx="0" cy="179426"/>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127" name="Rectangle 126">
            <a:extLst>
              <a:ext uri="{FF2B5EF4-FFF2-40B4-BE49-F238E27FC236}">
                <a16:creationId xmlns:a16="http://schemas.microsoft.com/office/drawing/2014/main" id="{84B147BF-B01E-2B49-9BFA-C6C5240CAC5C}"/>
              </a:ext>
            </a:extLst>
          </p:cNvPr>
          <p:cNvSpPr/>
          <p:nvPr/>
        </p:nvSpPr>
        <p:spPr>
          <a:xfrm>
            <a:off x="9585074" y="2335050"/>
            <a:ext cx="775130" cy="17942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endParaRPr lang="en-US" sz="1350"/>
          </a:p>
        </p:txBody>
      </p:sp>
      <p:sp>
        <p:nvSpPr>
          <p:cNvPr id="128" name="Rectangle 127">
            <a:extLst>
              <a:ext uri="{FF2B5EF4-FFF2-40B4-BE49-F238E27FC236}">
                <a16:creationId xmlns:a16="http://schemas.microsoft.com/office/drawing/2014/main" id="{D42FE162-FBAA-194F-A8E9-DB154028D922}"/>
              </a:ext>
            </a:extLst>
          </p:cNvPr>
          <p:cNvSpPr/>
          <p:nvPr/>
        </p:nvSpPr>
        <p:spPr>
          <a:xfrm>
            <a:off x="10107475" y="2335499"/>
            <a:ext cx="90857" cy="17942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endParaRPr lang="en-US" sz="1350"/>
          </a:p>
        </p:txBody>
      </p:sp>
      <p:cxnSp>
        <p:nvCxnSpPr>
          <p:cNvPr id="129" name="Straight Connector 128">
            <a:extLst>
              <a:ext uri="{FF2B5EF4-FFF2-40B4-BE49-F238E27FC236}">
                <a16:creationId xmlns:a16="http://schemas.microsoft.com/office/drawing/2014/main" id="{0B75E191-BED4-9746-ABEB-C10202903F1E}"/>
              </a:ext>
            </a:extLst>
          </p:cNvPr>
          <p:cNvCxnSpPr/>
          <p:nvPr/>
        </p:nvCxnSpPr>
        <p:spPr>
          <a:xfrm>
            <a:off x="10360204" y="2334575"/>
            <a:ext cx="0" cy="179426"/>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4BB095F1-E469-CA42-A1C2-CA483F6981A1}"/>
              </a:ext>
            </a:extLst>
          </p:cNvPr>
          <p:cNvCxnSpPr>
            <a:stCxn id="119" idx="2"/>
            <a:endCxn id="124" idx="0"/>
          </p:cNvCxnSpPr>
          <p:nvPr/>
        </p:nvCxnSpPr>
        <p:spPr>
          <a:xfrm flipH="1">
            <a:off x="9118519" y="1709158"/>
            <a:ext cx="119296" cy="3152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A0193B11-A390-B248-8E70-3ED05B38EBA4}"/>
              </a:ext>
            </a:extLst>
          </p:cNvPr>
          <p:cNvCxnSpPr>
            <a:stCxn id="119" idx="2"/>
            <a:endCxn id="128" idx="0"/>
          </p:cNvCxnSpPr>
          <p:nvPr/>
        </p:nvCxnSpPr>
        <p:spPr>
          <a:xfrm>
            <a:off x="9237815" y="1709162"/>
            <a:ext cx="915089" cy="6263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01D37A32-4C74-BE4A-8CF1-1208ED052407}"/>
              </a:ext>
            </a:extLst>
          </p:cNvPr>
          <p:cNvCxnSpPr/>
          <p:nvPr/>
        </p:nvCxnSpPr>
        <p:spPr>
          <a:xfrm flipH="1" flipV="1">
            <a:off x="7343685" y="1932258"/>
            <a:ext cx="467519" cy="467513"/>
          </a:xfrm>
          <a:prstGeom prst="straightConnector1">
            <a:avLst/>
          </a:prstGeom>
          <a:ln w="889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33" name="&quot;No&quot; Symbol 132">
            <a:extLst>
              <a:ext uri="{FF2B5EF4-FFF2-40B4-BE49-F238E27FC236}">
                <a16:creationId xmlns:a16="http://schemas.microsoft.com/office/drawing/2014/main" id="{47BEA227-E6AB-F445-B921-6F9919F9CD2E}"/>
              </a:ext>
            </a:extLst>
          </p:cNvPr>
          <p:cNvSpPr/>
          <p:nvPr/>
        </p:nvSpPr>
        <p:spPr>
          <a:xfrm rot="19879475">
            <a:off x="7473529" y="2070217"/>
            <a:ext cx="304568" cy="316491"/>
          </a:xfrm>
          <a:prstGeom prst="noSmoking">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cxnSp>
        <p:nvCxnSpPr>
          <p:cNvPr id="134" name="Straight Arrow Connector 133">
            <a:extLst>
              <a:ext uri="{FF2B5EF4-FFF2-40B4-BE49-F238E27FC236}">
                <a16:creationId xmlns:a16="http://schemas.microsoft.com/office/drawing/2014/main" id="{DAABE37C-0627-EB4F-993D-622D1E803448}"/>
              </a:ext>
            </a:extLst>
          </p:cNvPr>
          <p:cNvCxnSpPr>
            <a:stCxn id="112" idx="3"/>
          </p:cNvCxnSpPr>
          <p:nvPr/>
        </p:nvCxnSpPr>
        <p:spPr>
          <a:xfrm flipV="1">
            <a:off x="8335760" y="2152772"/>
            <a:ext cx="681287" cy="249812"/>
          </a:xfrm>
          <a:prstGeom prst="straightConnector1">
            <a:avLst/>
          </a:prstGeom>
          <a:ln w="889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5" name="&quot;No&quot; Symbol 134">
            <a:extLst>
              <a:ext uri="{FF2B5EF4-FFF2-40B4-BE49-F238E27FC236}">
                <a16:creationId xmlns:a16="http://schemas.microsoft.com/office/drawing/2014/main" id="{8BA27980-DD8B-9840-AF51-B71F8E94C452}"/>
              </a:ext>
            </a:extLst>
          </p:cNvPr>
          <p:cNvSpPr/>
          <p:nvPr/>
        </p:nvSpPr>
        <p:spPr>
          <a:xfrm rot="19879475">
            <a:off x="8536436" y="2109383"/>
            <a:ext cx="304568" cy="316491"/>
          </a:xfrm>
          <a:prstGeom prst="noSmoking">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36" name="Rounded Rectangular Callout 135">
            <a:extLst>
              <a:ext uri="{FF2B5EF4-FFF2-40B4-BE49-F238E27FC236}">
                <a16:creationId xmlns:a16="http://schemas.microsoft.com/office/drawing/2014/main" id="{1A23737D-7F56-6749-BDE9-1219EBB342D1}"/>
              </a:ext>
            </a:extLst>
          </p:cNvPr>
          <p:cNvSpPr/>
          <p:nvPr/>
        </p:nvSpPr>
        <p:spPr>
          <a:xfrm>
            <a:off x="6941735" y="2887495"/>
            <a:ext cx="1312307" cy="392869"/>
          </a:xfrm>
          <a:prstGeom prst="wedgeRoundRectCallout">
            <a:avLst>
              <a:gd name="adj1" fmla="val -10646"/>
              <a:gd name="adj2" fmla="val -180918"/>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a:t>Monotonicity</a:t>
            </a:r>
          </a:p>
        </p:txBody>
      </p:sp>
      <p:sp>
        <p:nvSpPr>
          <p:cNvPr id="137" name="Rounded Rectangular Callout 136">
            <a:extLst>
              <a:ext uri="{FF2B5EF4-FFF2-40B4-BE49-F238E27FC236}">
                <a16:creationId xmlns:a16="http://schemas.microsoft.com/office/drawing/2014/main" id="{084ED019-E65B-604D-8DBD-051D21E25EC5}"/>
              </a:ext>
            </a:extLst>
          </p:cNvPr>
          <p:cNvSpPr/>
          <p:nvPr/>
        </p:nvSpPr>
        <p:spPr>
          <a:xfrm>
            <a:off x="8792282" y="2874672"/>
            <a:ext cx="1208108" cy="393722"/>
          </a:xfrm>
          <a:prstGeom prst="wedgeRoundRectCallout">
            <a:avLst>
              <a:gd name="adj1" fmla="val -47111"/>
              <a:gd name="adj2" fmla="val -161530"/>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a:t>Permissions</a:t>
            </a:r>
          </a:p>
        </p:txBody>
      </p:sp>
      <p:sp>
        <p:nvSpPr>
          <p:cNvPr id="138" name="Rounded Rectangular Callout 137">
            <a:extLst>
              <a:ext uri="{FF2B5EF4-FFF2-40B4-BE49-F238E27FC236}">
                <a16:creationId xmlns:a16="http://schemas.microsoft.com/office/drawing/2014/main" id="{4BB35059-E938-F54D-983A-39075C419B5F}"/>
              </a:ext>
            </a:extLst>
          </p:cNvPr>
          <p:cNvSpPr/>
          <p:nvPr/>
        </p:nvSpPr>
        <p:spPr>
          <a:xfrm>
            <a:off x="1808950" y="2873013"/>
            <a:ext cx="1908471" cy="395381"/>
          </a:xfrm>
          <a:prstGeom prst="wedgeRoundRectCallout">
            <a:avLst>
              <a:gd name="adj1" fmla="val -21350"/>
              <a:gd name="adj2" fmla="val -115551"/>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t>Integrity </a:t>
            </a:r>
            <a:r>
              <a:rPr lang="en-US" sz="1200" dirty="0"/>
              <a:t>and</a:t>
            </a:r>
            <a:r>
              <a:rPr lang="en-US" sz="1200" b="1" dirty="0"/>
              <a:t> provenance validity</a:t>
            </a:r>
          </a:p>
        </p:txBody>
      </p:sp>
      <p:cxnSp>
        <p:nvCxnSpPr>
          <p:cNvPr id="139" name="Straight Arrow Connector 138">
            <a:extLst>
              <a:ext uri="{FF2B5EF4-FFF2-40B4-BE49-F238E27FC236}">
                <a16:creationId xmlns:a16="http://schemas.microsoft.com/office/drawing/2014/main" id="{E19D1B01-8331-024D-BB65-8FCE5F0D1E66}"/>
              </a:ext>
            </a:extLst>
          </p:cNvPr>
          <p:cNvCxnSpPr>
            <a:cxnSpLocks/>
          </p:cNvCxnSpPr>
          <p:nvPr/>
        </p:nvCxnSpPr>
        <p:spPr>
          <a:xfrm flipV="1">
            <a:off x="2134355" y="2283954"/>
            <a:ext cx="772713" cy="177324"/>
          </a:xfrm>
          <a:prstGeom prst="straightConnector1">
            <a:avLst/>
          </a:prstGeom>
          <a:ln w="8890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40" name="Cloud 139">
            <a:extLst>
              <a:ext uri="{FF2B5EF4-FFF2-40B4-BE49-F238E27FC236}">
                <a16:creationId xmlns:a16="http://schemas.microsoft.com/office/drawing/2014/main" id="{4807885C-FEDB-AA47-BF55-CE104CA3BB48}"/>
              </a:ext>
            </a:extLst>
          </p:cNvPr>
          <p:cNvSpPr/>
          <p:nvPr/>
        </p:nvSpPr>
        <p:spPr>
          <a:xfrm>
            <a:off x="1869258" y="2360153"/>
            <a:ext cx="334737" cy="266546"/>
          </a:xfrm>
          <a:prstGeom prst="cloud">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141" name="&quot;No&quot; Symbol 140">
            <a:extLst>
              <a:ext uri="{FF2B5EF4-FFF2-40B4-BE49-F238E27FC236}">
                <a16:creationId xmlns:a16="http://schemas.microsoft.com/office/drawing/2014/main" id="{F0335968-E699-6445-B394-EDE47C07511F}"/>
              </a:ext>
            </a:extLst>
          </p:cNvPr>
          <p:cNvSpPr/>
          <p:nvPr/>
        </p:nvSpPr>
        <p:spPr>
          <a:xfrm rot="19879475">
            <a:off x="2235221" y="2238594"/>
            <a:ext cx="304568" cy="316491"/>
          </a:xfrm>
          <a:prstGeom prst="noSmoking">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42" name="Rounded Rectangular Callout 141">
            <a:extLst>
              <a:ext uri="{FF2B5EF4-FFF2-40B4-BE49-F238E27FC236}">
                <a16:creationId xmlns:a16="http://schemas.microsoft.com/office/drawing/2014/main" id="{9A2C8F01-3B4C-5E47-B438-8D23FE578F49}"/>
              </a:ext>
            </a:extLst>
          </p:cNvPr>
          <p:cNvSpPr/>
          <p:nvPr/>
        </p:nvSpPr>
        <p:spPr>
          <a:xfrm>
            <a:off x="4940624" y="2881299"/>
            <a:ext cx="1208108" cy="395381"/>
          </a:xfrm>
          <a:prstGeom prst="wedgeRoundRectCallout">
            <a:avLst>
              <a:gd name="adj1" fmla="val -40603"/>
              <a:gd name="adj2" fmla="val -130857"/>
              <a:gd name="adj3" fmla="val 16667"/>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b="1" dirty="0"/>
              <a:t>Bounds</a:t>
            </a:r>
          </a:p>
        </p:txBody>
      </p:sp>
      <p:cxnSp>
        <p:nvCxnSpPr>
          <p:cNvPr id="143" name="Straight Arrow Connector 142">
            <a:extLst>
              <a:ext uri="{FF2B5EF4-FFF2-40B4-BE49-F238E27FC236}">
                <a16:creationId xmlns:a16="http://schemas.microsoft.com/office/drawing/2014/main" id="{090C123A-928C-8E46-BEC2-2FAEAE3E7F73}"/>
              </a:ext>
            </a:extLst>
          </p:cNvPr>
          <p:cNvCxnSpPr>
            <a:cxnSpLocks/>
            <a:stCxn id="101" idx="3"/>
            <a:endCxn id="86" idx="1"/>
          </p:cNvCxnSpPr>
          <p:nvPr/>
        </p:nvCxnSpPr>
        <p:spPr>
          <a:xfrm>
            <a:off x="4532426" y="2417011"/>
            <a:ext cx="825063" cy="18033"/>
          </a:xfrm>
          <a:prstGeom prst="straightConnector1">
            <a:avLst/>
          </a:prstGeom>
          <a:ln w="88900">
            <a:solidFill>
              <a:schemeClr val="tx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4" name="&quot;No&quot; Symbol 143">
            <a:extLst>
              <a:ext uri="{FF2B5EF4-FFF2-40B4-BE49-F238E27FC236}">
                <a16:creationId xmlns:a16="http://schemas.microsoft.com/office/drawing/2014/main" id="{7AFF5C3C-059D-C64A-B5FB-9DE44B66B433}"/>
              </a:ext>
            </a:extLst>
          </p:cNvPr>
          <p:cNvSpPr/>
          <p:nvPr/>
        </p:nvSpPr>
        <p:spPr>
          <a:xfrm rot="19879475">
            <a:off x="4795911" y="2269390"/>
            <a:ext cx="304568" cy="316491"/>
          </a:xfrm>
          <a:prstGeom prst="noSmoking">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cxnSp>
        <p:nvCxnSpPr>
          <p:cNvPr id="145" name="Straight Arrow Connector 144">
            <a:extLst>
              <a:ext uri="{FF2B5EF4-FFF2-40B4-BE49-F238E27FC236}">
                <a16:creationId xmlns:a16="http://schemas.microsoft.com/office/drawing/2014/main" id="{FF55143D-7C90-4D41-A1B3-658119C48FDD}"/>
              </a:ext>
            </a:extLst>
          </p:cNvPr>
          <p:cNvCxnSpPr>
            <a:cxnSpLocks/>
            <a:stCxn id="90" idx="2"/>
            <a:endCxn id="83" idx="0"/>
          </p:cNvCxnSpPr>
          <p:nvPr/>
        </p:nvCxnSpPr>
        <p:spPr>
          <a:xfrm>
            <a:off x="5162864" y="1696972"/>
            <a:ext cx="711529" cy="192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73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5" grpId="0" animBg="1"/>
      <p:bldP spid="136" grpId="0" animBg="1"/>
      <p:bldP spid="137" grpId="0" animBg="1"/>
      <p:bldP spid="138" grpId="0" animBg="1"/>
      <p:bldP spid="140" grpId="0" animBg="1"/>
      <p:bldP spid="141" grpId="0" animBg="1"/>
      <p:bldP spid="142" grpId="0" animBg="1"/>
      <p:bldP spid="14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eri-logo-theme-2023b" id="{DAE05527-5B6B-D249-AAF0-4BFB915A14D5}" vid="{1303880B-61AB-1043-954D-093EAE6810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TotalTime>
  <Words>1743</Words>
  <Application>Microsoft Macintosh PowerPoint</Application>
  <PresentationFormat>Widescreen</PresentationFormat>
  <Paragraphs>178</Paragraphs>
  <Slides>20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ＭＳ Ｐゴシック</vt:lpstr>
      <vt:lpstr>Arial</vt:lpstr>
      <vt:lpstr>Calibri</vt:lpstr>
      <vt:lpstr>Century Gothic</vt:lpstr>
      <vt:lpstr>Corbel</vt:lpstr>
      <vt:lpstr>Office Theme</vt:lpstr>
      <vt:lpstr>RISC-V Tech. Council CHERI extension for RISC-V</vt:lpstr>
      <vt:lpstr> </vt:lpstr>
      <vt:lpstr>Motivation: Memory Safety</vt:lpstr>
      <vt:lpstr>Example – Chromium Browser Safety</vt:lpstr>
      <vt:lpstr>PowerPoint Presentation</vt:lpstr>
      <vt:lpstr>CISA, NSA, FBI, and US ally cybersecurity agencies recommend CHERI</vt:lpstr>
      <vt:lpstr>How can we do better?</vt:lpstr>
      <vt:lpstr>CHERI 128-bit capabilities</vt:lpstr>
      <vt:lpstr>CHERI enforces protection semantics for pointers</vt:lpstr>
      <vt:lpstr>Software compartmentalization at scale</vt:lpstr>
      <vt:lpstr>Bridging the commercialisation chasm</vt:lpstr>
      <vt:lpstr>arm Morello Demonstrator Board</vt:lpstr>
      <vt:lpstr>CHERI desktop ecosystem study: Key outcomes</vt:lpstr>
      <vt:lpstr>Microsoft security analysis of CHERI C/C++</vt:lpstr>
      <vt:lpstr>Microsoft announce CHERIoT</vt:lpstr>
      <vt:lpstr>lowRISC – Sunburst</vt:lpstr>
      <vt:lpstr>Codasip announce commercial CHERI-RISC-V</vt:lpstr>
      <vt:lpstr>CHERI-RISC-V Open-Source Stack</vt:lpstr>
      <vt:lpstr>Summary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CHERI Update</dc:title>
  <dc:creator>Simon Moore</dc:creator>
  <cp:lastModifiedBy>Simon Moore</cp:lastModifiedBy>
  <cp:revision>49</cp:revision>
  <dcterms:created xsi:type="dcterms:W3CDTF">2023-11-17T12:12:39Z</dcterms:created>
  <dcterms:modified xsi:type="dcterms:W3CDTF">2024-01-24T14:38:35Z</dcterms:modified>
</cp:coreProperties>
</file>